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Bebas Neue" panose="020B0604020202020204" charset="0"/>
      <p:regular r:id="rId12"/>
    </p:embeddedFont>
    <p:embeddedFont>
      <p:font typeface="Boston Angel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804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352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95156" y="1336561"/>
            <a:ext cx="6131871" cy="271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2"/>
              </a:lnSpc>
            </a:pPr>
            <a:r>
              <a:rPr lang="en-US" sz="11658">
                <a:solidFill>
                  <a:srgbClr val="FDD990"/>
                </a:solidFill>
                <a:latin typeface="Boston Angel"/>
                <a:ea typeface="Boston Angel"/>
                <a:cs typeface="Boston Angel"/>
                <a:sym typeface="Boston Angel"/>
              </a:rPr>
              <a:t>JUMAT AGUNG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5156" y="3898390"/>
            <a:ext cx="6089407" cy="105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9"/>
              </a:lnSpc>
            </a:pPr>
            <a:r>
              <a:rPr lang="en-US" sz="5999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Pengorbanan Tertinggi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2543" y="5023291"/>
            <a:ext cx="4556073" cy="1024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2"/>
              </a:lnSpc>
            </a:pPr>
            <a:r>
              <a:rPr lang="en-US" sz="293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Pdt. Ebirim Mars</a:t>
            </a:r>
          </a:p>
          <a:p>
            <a:pPr algn="ctr">
              <a:lnSpc>
                <a:spcPts val="4102"/>
              </a:lnSpc>
            </a:pPr>
            <a:r>
              <a:rPr lang="en-US" sz="293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03/04/2026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352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81052" y="1782359"/>
            <a:ext cx="4914948" cy="743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8"/>
              </a:lnSpc>
            </a:pPr>
            <a:r>
              <a:rPr lang="en-US" sz="5831">
                <a:solidFill>
                  <a:srgbClr val="FDD990"/>
                </a:solidFill>
                <a:latin typeface="Boston Angel"/>
                <a:ea typeface="Boston Angel"/>
                <a:cs typeface="Boston Angel"/>
                <a:sym typeface="Boston Angel"/>
              </a:rPr>
              <a:t>YOHANES 15:13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3786447"/>
            <a:ext cx="9466542" cy="154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2"/>
              </a:lnSpc>
            </a:pPr>
            <a:r>
              <a:rPr lang="en-US" sz="293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Tidak ada kasih yang lebih besar daripada ini, yaitu seseorang mengorbankan nyawanya untuk sahabat-sahabatnya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352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60758" y="3063686"/>
            <a:ext cx="10270485" cy="171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sz="4928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928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28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mengorbankan</a:t>
            </a:r>
            <a:r>
              <a:rPr lang="en-US" sz="4928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28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nyawa</a:t>
            </a:r>
            <a:r>
              <a:rPr lang="en-US" sz="4928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-Nya </a:t>
            </a:r>
            <a:r>
              <a:rPr lang="en-US" sz="4928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4928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28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penebusan</a:t>
            </a:r>
            <a:r>
              <a:rPr lang="en-US" sz="4928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28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4928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dunia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352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91650" y="3870694"/>
            <a:ext cx="9808699" cy="142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8"/>
              </a:lnSpc>
            </a:pPr>
            <a:r>
              <a:rPr lang="en-US" sz="412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Pengorbanan</a:t>
            </a:r>
            <a:r>
              <a:rPr lang="en-US" sz="412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2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tertinggi</a:t>
            </a:r>
            <a:r>
              <a:rPr lang="en-US" sz="412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-Nya</a:t>
            </a:r>
          </a:p>
          <a:p>
            <a:pPr algn="ctr">
              <a:lnSpc>
                <a:spcPts val="5768"/>
              </a:lnSpc>
            </a:pPr>
            <a:r>
              <a:rPr lang="en-US" sz="412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Ibrani</a:t>
            </a:r>
            <a:r>
              <a:rPr lang="en-US" sz="412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9:26-28; 10:10, 12, 14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0116" y="1455241"/>
            <a:ext cx="10882912" cy="147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3"/>
              </a:lnSpc>
            </a:pP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mengorbankan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nyawa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-Nya </a:t>
            </a:r>
          </a:p>
          <a:p>
            <a:pPr algn="ctr">
              <a:lnSpc>
                <a:spcPts val="5943"/>
              </a:lnSpc>
            </a:pP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penebusan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dunia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3276600" y="8542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352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89988" y="2007095"/>
            <a:ext cx="10197112" cy="722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43"/>
              </a:lnSpc>
            </a:pP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Allah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berfirman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Adam 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Kej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. 2:17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0844" y="3274041"/>
            <a:ext cx="10044712" cy="722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43"/>
              </a:lnSpc>
            </a:pP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Adam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memakan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buah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Kejadian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3:6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9988" y="4540988"/>
            <a:ext cx="10587148" cy="62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8"/>
              </a:lnSpc>
            </a:pPr>
            <a:r>
              <a:rPr lang="en-US" sz="367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Adam </a:t>
            </a:r>
            <a:r>
              <a:rPr lang="en-US" sz="367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memakan</a:t>
            </a:r>
            <a:r>
              <a:rPr lang="en-US" sz="367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7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buah</a:t>
            </a:r>
            <a:r>
              <a:rPr lang="en-US" sz="367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7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367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7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masih</a:t>
            </a:r>
            <a:r>
              <a:rPr lang="en-US" sz="367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7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367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367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dagin</a:t>
            </a:r>
            <a:endParaRPr lang="en-US" sz="367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8973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98973" y="1359858"/>
            <a:ext cx="10882912" cy="72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3"/>
              </a:lnSpc>
            </a:pP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Konsekuensi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ketidaktaatan</a:t>
            </a:r>
            <a:r>
              <a:rPr lang="en-US" sz="42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Adam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35405" y="2466484"/>
            <a:ext cx="9210046" cy="512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5"/>
              </a:lnSpc>
            </a:pP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Allah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menjauhkan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manusia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kehadiran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-Nya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98473" y="3224041"/>
            <a:ext cx="6410837" cy="503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Allah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mengambil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Roh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KudusNya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99762" y="3963571"/>
            <a:ext cx="5371199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Allah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murka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manusia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199762" y="4664229"/>
            <a:ext cx="506433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Hutang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maut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harus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dibayar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199762" y="5502429"/>
            <a:ext cx="522499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Manusia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dijual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8973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32141" y="1137127"/>
            <a:ext cx="7524139" cy="90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3"/>
              </a:lnSpc>
            </a:pPr>
            <a:r>
              <a:rPr lang="en-US" sz="53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Akibat</a:t>
            </a:r>
            <a:r>
              <a:rPr lang="en-US" sz="53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3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5345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345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endParaRPr lang="en-US" sz="5345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28213" y="2442991"/>
            <a:ext cx="6682294" cy="512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5"/>
              </a:lnSpc>
            </a:pP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membayar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harga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89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3089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8213" y="3371850"/>
            <a:ext cx="833199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mendamaikan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manusia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Allah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8213" y="4305300"/>
            <a:ext cx="909924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Manusia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sekarang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dapat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bersekutu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Allah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8213" y="5111273"/>
            <a:ext cx="705338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Pintu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surga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dibuka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bagi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manusia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8973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8944" y="894129"/>
            <a:ext cx="11014855" cy="1188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49"/>
              </a:lnSpc>
            </a:pP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Bagaimana</a:t>
            </a:r>
            <a:r>
              <a:rPr lang="en-US" sz="34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4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terhubung</a:t>
            </a:r>
            <a:r>
              <a:rPr lang="en-US" sz="34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4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Pengorbanan</a:t>
            </a:r>
            <a:r>
              <a:rPr lang="en-US" sz="34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tertinggi</a:t>
            </a:r>
            <a:r>
              <a:rPr lang="en-US" sz="34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ini</a:t>
            </a:r>
            <a:r>
              <a:rPr lang="en-US" sz="3464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22543" y="3151792"/>
            <a:ext cx="360293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Membuka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hati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4040" y="2359967"/>
            <a:ext cx="392383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Kita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harus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bertobat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22543" y="3942367"/>
            <a:ext cx="698762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sebagai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Warga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Negara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surgawi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2543" y="4732942"/>
            <a:ext cx="467345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Pengakuan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Baptisan</a:t>
            </a:r>
            <a:endParaRPr lang="en-US" sz="3000" b="1" dirty="0">
              <a:solidFill>
                <a:srgbClr val="FFFFFF"/>
              </a:solidFill>
              <a:highlight>
                <a:srgbClr val="000000"/>
              </a:highlight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08557" y="33391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>
                <a:highlight>
                  <a:srgbClr val="000000"/>
                </a:highlight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8973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22543" y="947448"/>
            <a:ext cx="9017100" cy="81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9"/>
              </a:lnSpc>
            </a:pPr>
            <a:r>
              <a:rPr lang="en-US" sz="47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Makna</a:t>
            </a:r>
            <a:r>
              <a:rPr lang="en-US" sz="47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47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7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64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4764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4040" y="2359967"/>
            <a:ext cx="9337741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AutoNum type="arabicPeriod"/>
            </a:pP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Pembenaran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Kebebasan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Hukuman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4040" y="3620236"/>
            <a:ext cx="951541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algn="l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2.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Pengudusan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Kebebasan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Kuasa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4040" y="4877536"/>
            <a:ext cx="90171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algn="l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3.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Pemuliaan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Kebebasan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Kehadiran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3000" b="1" dirty="0">
                <a:solidFill>
                  <a:srgbClr val="FFFFFF"/>
                </a:solidFill>
                <a:highlight>
                  <a:srgbClr val="000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28333" y="0"/>
            <a:ext cx="7563667" cy="6858000"/>
            <a:chOff x="0" y="0"/>
            <a:chExt cx="10084889" cy="9144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17679"/>
            <a:stretch>
              <a:fillRect/>
            </a:stretch>
          </p:blipFill>
          <p:spPr>
            <a:xfrm>
              <a:off x="0" y="0"/>
              <a:ext cx="10084889" cy="9144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905377" y="0"/>
            <a:ext cx="3884236" cy="6858000"/>
            <a:chOff x="0" y="0"/>
            <a:chExt cx="153451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4513" cy="2709333"/>
            </a:xfrm>
            <a:custGeom>
              <a:avLst/>
              <a:gdLst/>
              <a:ahLst/>
              <a:cxnLst/>
              <a:rect l="l" t="t" r="r" b="b"/>
              <a:pathLst>
                <a:path w="1534513" h="2709333">
                  <a:moveTo>
                    <a:pt x="0" y="0"/>
                  </a:moveTo>
                  <a:lnTo>
                    <a:pt x="1534513" y="0"/>
                  </a:lnTo>
                  <a:lnTo>
                    <a:pt x="15345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34513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8973" y="399346"/>
            <a:ext cx="11178676" cy="6076392"/>
            <a:chOff x="0" y="0"/>
            <a:chExt cx="4569959" cy="24840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9959" cy="2484093"/>
            </a:xfrm>
            <a:custGeom>
              <a:avLst/>
              <a:gdLst/>
              <a:ahLst/>
              <a:cxnLst/>
              <a:rect l="l" t="t" r="r" b="b"/>
              <a:pathLst>
                <a:path w="4569959" h="2484093">
                  <a:moveTo>
                    <a:pt x="0" y="0"/>
                  </a:moveTo>
                  <a:lnTo>
                    <a:pt x="4569959" y="0"/>
                  </a:lnTo>
                  <a:lnTo>
                    <a:pt x="4569959" y="2484093"/>
                  </a:lnTo>
                  <a:lnTo>
                    <a:pt x="0" y="2484093"/>
                  </a:lnTo>
                  <a:close/>
                </a:path>
              </a:pathLst>
            </a:custGeom>
            <a:ln w="9525" cap="sq">
              <a:solidFill>
                <a:srgbClr val="A67C52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569959" cy="2550768"/>
            </a:xfrm>
            <a:prstGeom prst="rect">
              <a:avLst/>
            </a:prstGeom>
          </p:spPr>
          <p:txBody>
            <a:bodyPr lIns="49092" tIns="49092" rIns="49092" bIns="49092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572427" y="308807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0" y="0"/>
                </a:moveTo>
                <a:lnTo>
                  <a:pt x="1700231" y="0"/>
                </a:lnTo>
                <a:lnTo>
                  <a:pt x="1700231" y="1847141"/>
                </a:lnTo>
                <a:lnTo>
                  <a:pt x="0" y="184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 flipV="1">
            <a:off x="9919342" y="4702052"/>
            <a:ext cx="1700231" cy="1847140"/>
          </a:xfrm>
          <a:custGeom>
            <a:avLst/>
            <a:gdLst/>
            <a:ahLst/>
            <a:cxnLst/>
            <a:rect l="l" t="t" r="r" b="b"/>
            <a:pathLst>
              <a:path w="1700231" h="1847140">
                <a:moveTo>
                  <a:pt x="1700231" y="1847141"/>
                </a:moveTo>
                <a:lnTo>
                  <a:pt x="0" y="1847141"/>
                </a:lnTo>
                <a:lnTo>
                  <a:pt x="0" y="0"/>
                </a:lnTo>
                <a:lnTo>
                  <a:pt x="1700231" y="0"/>
                </a:lnTo>
                <a:lnTo>
                  <a:pt x="1700231" y="184714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8943" b="-948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38831" y="1882468"/>
            <a:ext cx="9017100" cy="3613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08"/>
              </a:lnSpc>
            </a:pPr>
            <a:r>
              <a:rPr lang="en-US" sz="1036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 BLESS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179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Boston Angel</vt:lpstr>
      <vt:lpstr>Calibri</vt:lpstr>
      <vt:lpstr>Bebas Neue</vt:lpstr>
      <vt:lpstr>Canva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Good Friday YouTube Thumbnail</dc:title>
  <cp:lastModifiedBy>user</cp:lastModifiedBy>
  <cp:revision>2</cp:revision>
  <dcterms:created xsi:type="dcterms:W3CDTF">2006-08-16T00:00:00Z</dcterms:created>
  <dcterms:modified xsi:type="dcterms:W3CDTF">2026-04-02T23:20:20Z</dcterms:modified>
  <dc:identifier>DAHFvjWnbPQ</dc:identifier>
</cp:coreProperties>
</file>