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18288000" cy="10287000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nva Sans Bold" panose="020B0604020202020204" charset="0"/>
      <p:regular r:id="rId18"/>
    </p:embeddedFont>
    <p:embeddedFont>
      <p:font typeface="Heading Now 31-38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20.jpeg"/><Relationship Id="rId5" Type="http://schemas.openxmlformats.org/officeDocument/2006/relationships/image" Target="../media/image8.png"/><Relationship Id="rId10" Type="http://schemas.openxmlformats.org/officeDocument/2006/relationships/image" Target="../media/image19.svg"/><Relationship Id="rId4" Type="http://schemas.openxmlformats.org/officeDocument/2006/relationships/image" Target="../media/image17.sv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6909491" y="8739924"/>
            <a:ext cx="810000" cy="810000"/>
          </a:xfrm>
          <a:custGeom>
            <a:avLst/>
            <a:gdLst/>
            <a:ahLst/>
            <a:cxnLst/>
            <a:rect l="l" t="t" r="r" b="b"/>
            <a:pathLst>
              <a:path w="810000" h="810000">
                <a:moveTo>
                  <a:pt x="0" y="810000"/>
                </a:moveTo>
                <a:lnTo>
                  <a:pt x="810000" y="810000"/>
                </a:lnTo>
                <a:lnTo>
                  <a:pt x="810000" y="0"/>
                </a:lnTo>
                <a:lnTo>
                  <a:pt x="0" y="0"/>
                </a:lnTo>
                <a:lnTo>
                  <a:pt x="0" y="8100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985689" y="8739924"/>
            <a:ext cx="1510169" cy="810000"/>
          </a:xfrm>
          <a:custGeom>
            <a:avLst/>
            <a:gdLst/>
            <a:ahLst/>
            <a:cxnLst/>
            <a:rect l="l" t="t" r="r" b="b"/>
            <a:pathLst>
              <a:path w="1510169" h="810000">
                <a:moveTo>
                  <a:pt x="0" y="0"/>
                </a:moveTo>
                <a:lnTo>
                  <a:pt x="1510169" y="0"/>
                </a:lnTo>
                <a:lnTo>
                  <a:pt x="1510169" y="810000"/>
                </a:lnTo>
                <a:lnTo>
                  <a:pt x="0" y="810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174786" y="-192025"/>
            <a:ext cx="12081314" cy="9450325"/>
          </a:xfrm>
          <a:custGeom>
            <a:avLst/>
            <a:gdLst/>
            <a:ahLst/>
            <a:cxnLst/>
            <a:rect l="l" t="t" r="r" b="b"/>
            <a:pathLst>
              <a:path w="12081314" h="9450325">
                <a:moveTo>
                  <a:pt x="0" y="0"/>
                </a:moveTo>
                <a:lnTo>
                  <a:pt x="12081314" y="0"/>
                </a:lnTo>
                <a:lnTo>
                  <a:pt x="12081314" y="9450325"/>
                </a:lnTo>
                <a:lnTo>
                  <a:pt x="0" y="9450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9266" y="3905250"/>
            <a:ext cx="8682795" cy="238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CIPTAAN BARU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74824" y="6478151"/>
            <a:ext cx="4255949" cy="112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157"/>
              </a:lnSpc>
            </a:pPr>
            <a:r>
              <a:rPr lang="en-US" sz="7157" b="1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PDT. EBIRIM MARS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84889" y="7797574"/>
            <a:ext cx="3043872" cy="1128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157"/>
              </a:lnSpc>
            </a:pPr>
            <a:r>
              <a:rPr lang="en-US" sz="7157" b="1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19/04/2026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91788" y="885825"/>
            <a:ext cx="14863594" cy="7879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03"/>
              </a:lnSpc>
            </a:pPr>
            <a:r>
              <a:rPr lang="en-US" sz="735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Korintus 5:17</a:t>
            </a:r>
          </a:p>
          <a:p>
            <a:pPr algn="ctr">
              <a:lnSpc>
                <a:spcPts val="10443"/>
              </a:lnSpc>
            </a:pPr>
            <a:r>
              <a:rPr lang="en-US" sz="745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Jadi siapa yang ada </a:t>
            </a:r>
            <a:r>
              <a:rPr lang="en-US" sz="7459" b="1" u="sng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 dalam Kristus</a:t>
            </a:r>
            <a:r>
              <a:rPr lang="en-US" sz="7459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</a:t>
            </a:r>
            <a:r>
              <a:rPr lang="en-US" sz="745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ia adalah ciptaan baru: yang lama sudah berlalu, sesungguhnya yang baru sudah datang.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60544" y="3165600"/>
            <a:ext cx="1299986" cy="1155806"/>
          </a:xfrm>
          <a:custGeom>
            <a:avLst/>
            <a:gdLst/>
            <a:ahLst/>
            <a:cxnLst/>
            <a:rect l="l" t="t" r="r" b="b"/>
            <a:pathLst>
              <a:path w="1299986" h="1155806">
                <a:moveTo>
                  <a:pt x="0" y="0"/>
                </a:moveTo>
                <a:lnTo>
                  <a:pt x="1299987" y="0"/>
                </a:lnTo>
                <a:lnTo>
                  <a:pt x="1299987" y="1155806"/>
                </a:lnTo>
                <a:lnTo>
                  <a:pt x="0" y="11558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8498" y="4969106"/>
            <a:ext cx="1342033" cy="1193189"/>
          </a:xfrm>
          <a:custGeom>
            <a:avLst/>
            <a:gdLst/>
            <a:ahLst/>
            <a:cxnLst/>
            <a:rect l="l" t="t" r="r" b="b"/>
            <a:pathLst>
              <a:path w="1342033" h="1193189">
                <a:moveTo>
                  <a:pt x="0" y="0"/>
                </a:moveTo>
                <a:lnTo>
                  <a:pt x="1342033" y="0"/>
                </a:lnTo>
                <a:lnTo>
                  <a:pt x="1342033" y="1193189"/>
                </a:lnTo>
                <a:lnTo>
                  <a:pt x="0" y="119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6805395"/>
            <a:ext cx="1231831" cy="1095210"/>
          </a:xfrm>
          <a:custGeom>
            <a:avLst/>
            <a:gdLst/>
            <a:ahLst/>
            <a:cxnLst/>
            <a:rect l="l" t="t" r="r" b="b"/>
            <a:pathLst>
              <a:path w="1231831" h="1095210">
                <a:moveTo>
                  <a:pt x="0" y="0"/>
                </a:moveTo>
                <a:lnTo>
                  <a:pt x="1231831" y="0"/>
                </a:lnTo>
                <a:lnTo>
                  <a:pt x="1231831" y="1095210"/>
                </a:lnTo>
                <a:lnTo>
                  <a:pt x="0" y="109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8373549"/>
            <a:ext cx="1336356" cy="1188142"/>
          </a:xfrm>
          <a:custGeom>
            <a:avLst/>
            <a:gdLst/>
            <a:ahLst/>
            <a:cxnLst/>
            <a:rect l="l" t="t" r="r" b="b"/>
            <a:pathLst>
              <a:path w="1336356" h="1188142">
                <a:moveTo>
                  <a:pt x="0" y="0"/>
                </a:moveTo>
                <a:lnTo>
                  <a:pt x="1336356" y="0"/>
                </a:lnTo>
                <a:lnTo>
                  <a:pt x="1336356" y="1188142"/>
                </a:lnTo>
                <a:lnTo>
                  <a:pt x="0" y="11881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18199" y="347807"/>
            <a:ext cx="10070604" cy="150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6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</a:t>
            </a:r>
            <a:r>
              <a:rPr lang="en-US" sz="66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Korintus</a:t>
            </a:r>
            <a:r>
              <a:rPr lang="en-US" sz="6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5:13-14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66024" y="2586586"/>
            <a:ext cx="13936952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Jika satu orang sudah mati untuk semua orang, maka mereka semua sudah mati.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66024" y="4873856"/>
            <a:ext cx="12476243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Kristus telah mati untuk semua orang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66024" y="6237201"/>
            <a:ext cx="13035663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 tidak lagi hidup untuk diri kita sendiri tetapi untuk Dia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66024" y="8524471"/>
            <a:ext cx="1157495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 telah dibangkitkan untuk kita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6838768" y="9286533"/>
            <a:ext cx="420532" cy="420532"/>
          </a:xfrm>
          <a:custGeom>
            <a:avLst/>
            <a:gdLst/>
            <a:ahLst/>
            <a:cxnLst/>
            <a:rect l="l" t="t" r="r" b="b"/>
            <a:pathLst>
              <a:path w="420532" h="420532">
                <a:moveTo>
                  <a:pt x="0" y="420532"/>
                </a:moveTo>
                <a:lnTo>
                  <a:pt x="420532" y="420532"/>
                </a:lnTo>
                <a:lnTo>
                  <a:pt x="420532" y="0"/>
                </a:lnTo>
                <a:lnTo>
                  <a:pt x="0" y="0"/>
                </a:lnTo>
                <a:lnTo>
                  <a:pt x="0" y="42053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294365" y="1455462"/>
            <a:ext cx="12320848" cy="1429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3"/>
              </a:lnSpc>
            </a:pPr>
            <a:r>
              <a:rPr lang="en-US" sz="408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Kehidupan kita tidak lagi bersifat duniawi; kini kehidupan kita bersifat spiritual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94365" y="4054849"/>
            <a:ext cx="12320848" cy="2153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3"/>
              </a:lnSpc>
            </a:pPr>
            <a:r>
              <a:rPr lang="en-US" sz="408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“Kematian” kita adalah kematian sifat dosa lama yang telah dipaku di kayu salib bersama Kristus, dan dikuburkan bersama-Nya.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94365" y="7378136"/>
            <a:ext cx="12320848" cy="1429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3"/>
              </a:lnSpc>
            </a:pPr>
            <a:r>
              <a:rPr lang="en-US" sz="408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Kebangkitan kita adalah untuk berjalan dalam kehidupan yang baru.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235093" y="736184"/>
            <a:ext cx="6276379" cy="187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79"/>
              </a:lnSpc>
            </a:pPr>
            <a:r>
              <a:rPr lang="en-US" sz="11879" b="1">
                <a:solidFill>
                  <a:srgbClr val="FFF56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KEHIDUPAN KITA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33285" y="2905777"/>
            <a:ext cx="13021430" cy="6626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04"/>
              </a:lnSpc>
            </a:pPr>
            <a:r>
              <a:rPr lang="en-US" sz="7502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Perubahan Identitas</a:t>
            </a:r>
          </a:p>
          <a:p>
            <a:pPr algn="l">
              <a:lnSpc>
                <a:spcPts val="10504"/>
              </a:lnSpc>
            </a:pPr>
            <a:r>
              <a:rPr lang="en-US" sz="7502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Kehidupan yang Berubah</a:t>
            </a:r>
          </a:p>
          <a:p>
            <a:pPr algn="l">
              <a:lnSpc>
                <a:spcPts val="10504"/>
              </a:lnSpc>
            </a:pPr>
            <a:r>
              <a:rPr lang="en-US" sz="7502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Kehidupan Kebangkitan</a:t>
            </a:r>
          </a:p>
          <a:p>
            <a:pPr algn="l">
              <a:lnSpc>
                <a:spcPts val="10504"/>
              </a:lnSpc>
            </a:pPr>
            <a:r>
              <a:rPr lang="en-US" sz="7502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 dari Dosa</a:t>
            </a:r>
          </a:p>
          <a:p>
            <a:pPr algn="l">
              <a:lnSpc>
                <a:spcPts val="10504"/>
              </a:lnSpc>
            </a:pPr>
            <a:r>
              <a:rPr lang="en-US" sz="7502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Transformasi Harian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909825" y="9160173"/>
            <a:ext cx="1011465" cy="542513"/>
          </a:xfrm>
          <a:custGeom>
            <a:avLst/>
            <a:gdLst/>
            <a:ahLst/>
            <a:cxnLst/>
            <a:rect l="l" t="t" r="r" b="b"/>
            <a:pathLst>
              <a:path w="1011465" h="542513">
                <a:moveTo>
                  <a:pt x="0" y="0"/>
                </a:moveTo>
                <a:lnTo>
                  <a:pt x="1011465" y="0"/>
                </a:lnTo>
                <a:lnTo>
                  <a:pt x="1011465" y="542513"/>
                </a:lnTo>
                <a:lnTo>
                  <a:pt x="0" y="5425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51855" y="5038725"/>
            <a:ext cx="9846811" cy="879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1"/>
              </a:lnSpc>
            </a:pPr>
            <a:r>
              <a:rPr lang="en-US" sz="5108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Menanggalkan manusia lama</a:t>
            </a:r>
          </a:p>
        </p:txBody>
      </p:sp>
      <p:sp>
        <p:nvSpPr>
          <p:cNvPr id="5" name="Freeform 5"/>
          <p:cNvSpPr/>
          <p:nvPr/>
        </p:nvSpPr>
        <p:spPr>
          <a:xfrm>
            <a:off x="378707" y="4952923"/>
            <a:ext cx="1299986" cy="1155806"/>
          </a:xfrm>
          <a:custGeom>
            <a:avLst/>
            <a:gdLst/>
            <a:ahLst/>
            <a:cxnLst/>
            <a:rect l="l" t="t" r="r" b="b"/>
            <a:pathLst>
              <a:path w="1299986" h="1155806">
                <a:moveTo>
                  <a:pt x="0" y="0"/>
                </a:moveTo>
                <a:lnTo>
                  <a:pt x="1299986" y="0"/>
                </a:lnTo>
                <a:lnTo>
                  <a:pt x="1299986" y="1155806"/>
                </a:lnTo>
                <a:lnTo>
                  <a:pt x="0" y="11558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09977" y="6275360"/>
            <a:ext cx="1273149" cy="1131945"/>
          </a:xfrm>
          <a:custGeom>
            <a:avLst/>
            <a:gdLst/>
            <a:ahLst/>
            <a:cxnLst/>
            <a:rect l="l" t="t" r="r" b="b"/>
            <a:pathLst>
              <a:path w="1273149" h="1131945">
                <a:moveTo>
                  <a:pt x="0" y="0"/>
                </a:moveTo>
                <a:lnTo>
                  <a:pt x="1273148" y="0"/>
                </a:lnTo>
                <a:lnTo>
                  <a:pt x="1273148" y="1131945"/>
                </a:lnTo>
                <a:lnTo>
                  <a:pt x="0" y="11319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292911">
            <a:off x="10606672" y="6894489"/>
            <a:ext cx="1783988" cy="1401242"/>
          </a:xfrm>
          <a:custGeom>
            <a:avLst/>
            <a:gdLst/>
            <a:ahLst/>
            <a:cxnLst/>
            <a:rect l="l" t="t" r="r" b="b"/>
            <a:pathLst>
              <a:path w="1783988" h="1401242">
                <a:moveTo>
                  <a:pt x="0" y="0"/>
                </a:moveTo>
                <a:lnTo>
                  <a:pt x="1783988" y="0"/>
                </a:lnTo>
                <a:lnTo>
                  <a:pt x="1783988" y="1401241"/>
                </a:lnTo>
                <a:lnTo>
                  <a:pt x="0" y="14012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267396" y="0"/>
            <a:ext cx="7176202" cy="5170460"/>
          </a:xfrm>
          <a:custGeom>
            <a:avLst/>
            <a:gdLst/>
            <a:ahLst/>
            <a:cxnLst/>
            <a:rect l="l" t="t" r="r" b="b"/>
            <a:pathLst>
              <a:path w="7176202" h="5170460">
                <a:moveTo>
                  <a:pt x="0" y="0"/>
                </a:moveTo>
                <a:lnTo>
                  <a:pt x="7176202" y="0"/>
                </a:lnTo>
                <a:lnTo>
                  <a:pt x="7176202" y="5170460"/>
                </a:lnTo>
                <a:lnTo>
                  <a:pt x="0" y="51704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492" r="-4492" b="-402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13675" y="717134"/>
            <a:ext cx="8258381" cy="2465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630"/>
              </a:lnSpc>
            </a:pPr>
            <a:r>
              <a:rPr lang="en-US" sz="15630" b="1" dirty="0">
                <a:solidFill>
                  <a:srgbClr val="FFF56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KEMATIAN KITA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315843"/>
            <a:ext cx="9384271" cy="838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29"/>
              </a:lnSpc>
            </a:pPr>
            <a:r>
              <a:rPr lang="en-US" sz="6422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Kolose 3:9 Efesus 4:24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83125" y="6170585"/>
            <a:ext cx="9384271" cy="93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41"/>
              </a:lnSpc>
            </a:pPr>
            <a:r>
              <a:rPr lang="en-US" sz="5458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Mengenakan manusia baru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6551" y="8102630"/>
            <a:ext cx="14460164" cy="93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41"/>
              </a:lnSpc>
            </a:pPr>
            <a:r>
              <a:rPr lang="en-US" sz="5458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 diciptakan menurut kehendak Allah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731064" y="8572576"/>
            <a:ext cx="2556936" cy="1371447"/>
          </a:xfrm>
          <a:custGeom>
            <a:avLst/>
            <a:gdLst/>
            <a:ahLst/>
            <a:cxnLst/>
            <a:rect l="l" t="t" r="r" b="b"/>
            <a:pathLst>
              <a:path w="2556936" h="1371447">
                <a:moveTo>
                  <a:pt x="0" y="0"/>
                </a:moveTo>
                <a:lnTo>
                  <a:pt x="2556936" y="0"/>
                </a:lnTo>
                <a:lnTo>
                  <a:pt x="2556936" y="1371448"/>
                </a:lnTo>
                <a:lnTo>
                  <a:pt x="0" y="13714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08052" y="6299614"/>
            <a:ext cx="16201480" cy="1967259"/>
            <a:chOff x="0" y="0"/>
            <a:chExt cx="4267057" cy="5181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67057" cy="518126"/>
            </a:xfrm>
            <a:custGeom>
              <a:avLst/>
              <a:gdLst/>
              <a:ahLst/>
              <a:cxnLst/>
              <a:rect l="l" t="t" r="r" b="b"/>
              <a:pathLst>
                <a:path w="4267057" h="518126">
                  <a:moveTo>
                    <a:pt x="0" y="0"/>
                  </a:moveTo>
                  <a:lnTo>
                    <a:pt x="4267057" y="0"/>
                  </a:lnTo>
                  <a:lnTo>
                    <a:pt x="4267057" y="518126"/>
                  </a:lnTo>
                  <a:lnTo>
                    <a:pt x="0" y="518126"/>
                  </a:lnTo>
                  <a:close/>
                </a:path>
              </a:pathLst>
            </a:custGeom>
            <a:solidFill>
              <a:srgbClr val="FFFF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267057" cy="55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8052" y="2153985"/>
            <a:ext cx="15739529" cy="3452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9"/>
              </a:lnSpc>
            </a:pP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Roma 6:4</a:t>
            </a:r>
          </a:p>
          <a:p>
            <a:pPr algn="l">
              <a:lnSpc>
                <a:spcPts val="5519"/>
              </a:lnSpc>
            </a:pP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demikian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dikuburkan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bersama-sama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oleh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baptisan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kematian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supaya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sama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seperti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Kristus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dibangkitkan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antara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oleh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kemuliaan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Bapa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demikian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juga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394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394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baru</a:t>
            </a:r>
            <a:endParaRPr lang="en-US" sz="3942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981200" y="310006"/>
            <a:ext cx="11257856" cy="1483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7200" b="1" dirty="0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KEBANGKITAN KITA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85025" y="6561788"/>
            <a:ext cx="14713925" cy="1366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9"/>
              </a:lnSpc>
            </a:pPr>
            <a:r>
              <a:rPr lang="en-US" sz="394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Jiwa yang baru lahir bersukacita dalam hal-hal yang berasal dari Tuhan dan membenci hal-hal duniawi dan hawa nafsu.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731064" y="8572576"/>
            <a:ext cx="2556936" cy="1371447"/>
          </a:xfrm>
          <a:custGeom>
            <a:avLst/>
            <a:gdLst/>
            <a:ahLst/>
            <a:cxnLst/>
            <a:rect l="l" t="t" r="r" b="b"/>
            <a:pathLst>
              <a:path w="2556936" h="1371447">
                <a:moveTo>
                  <a:pt x="0" y="0"/>
                </a:moveTo>
                <a:lnTo>
                  <a:pt x="2556936" y="0"/>
                </a:lnTo>
                <a:lnTo>
                  <a:pt x="2556936" y="1371448"/>
                </a:lnTo>
                <a:lnTo>
                  <a:pt x="0" y="13714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68044" y="4326622"/>
            <a:ext cx="14123425" cy="5617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9"/>
              </a:lnSpc>
            </a:pPr>
            <a:r>
              <a:rPr lang="en-US" sz="534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-Kesombongan alami, </a:t>
            </a:r>
          </a:p>
          <a:p>
            <a:pPr algn="l">
              <a:lnSpc>
                <a:spcPts val="7479"/>
              </a:lnSpc>
            </a:pPr>
            <a:r>
              <a:rPr lang="en-US" sz="534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-Kecintaan pada dosa, </a:t>
            </a:r>
          </a:p>
          <a:p>
            <a:pPr algn="l">
              <a:lnSpc>
                <a:spcPts val="7479"/>
              </a:lnSpc>
            </a:pPr>
            <a:r>
              <a:rPr lang="en-US" sz="534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-Ketergantungan pada perbuatan baik, </a:t>
            </a:r>
          </a:p>
          <a:p>
            <a:pPr algn="l">
              <a:lnSpc>
                <a:spcPts val="7479"/>
              </a:lnSpc>
            </a:pPr>
            <a:r>
              <a:rPr lang="en-US" sz="534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-Pendapat lama,</a:t>
            </a:r>
          </a:p>
          <a:p>
            <a:pPr algn="l">
              <a:lnSpc>
                <a:spcPts val="7479"/>
              </a:lnSpc>
            </a:pPr>
            <a:r>
              <a:rPr lang="en-US" sz="534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-Kebiasaan, dan </a:t>
            </a:r>
          </a:p>
          <a:p>
            <a:pPr algn="l">
              <a:lnSpc>
                <a:spcPts val="7479"/>
              </a:lnSpc>
            </a:pPr>
            <a:r>
              <a:rPr lang="en-US" sz="534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-nafsu kita di masa lalu.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56870" y="159703"/>
            <a:ext cx="6934002" cy="1505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7200" b="1" dirty="0">
                <a:solidFill>
                  <a:srgbClr val="000000"/>
                </a:solidFill>
                <a:latin typeface="Arial Black" panose="020B0A04020102020204" pitchFamily="34" charset="0"/>
                <a:ea typeface="Canva Sans Bold"/>
                <a:cs typeface="Canva Sans Bold"/>
                <a:sym typeface="Canva Sans Bold"/>
              </a:rPr>
              <a:t>YANG LAMA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1835409"/>
            <a:ext cx="15391469" cy="18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41"/>
              </a:lnSpc>
              <a:spcBef>
                <a:spcPct val="0"/>
              </a:spcBef>
            </a:pPr>
            <a:r>
              <a:rPr lang="en-US" sz="54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“Yang lama” </a:t>
            </a:r>
            <a:r>
              <a:rPr lang="en-US" sz="54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merujuk</a:t>
            </a:r>
            <a:r>
              <a:rPr lang="en-US" sz="54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pada </a:t>
            </a:r>
            <a:r>
              <a:rPr lang="en-US" sz="54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segala</a:t>
            </a:r>
            <a:r>
              <a:rPr lang="en-US" sz="54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sesuatu</a:t>
            </a:r>
            <a:r>
              <a:rPr lang="en-US" sz="54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4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merupakan</a:t>
            </a:r>
            <a:r>
              <a:rPr lang="en-US" sz="54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bagian</a:t>
            </a:r>
            <a:r>
              <a:rPr lang="en-US" sz="54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54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sifat</a:t>
            </a:r>
            <a:r>
              <a:rPr lang="en-US" sz="5458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lama </a:t>
            </a:r>
            <a:r>
              <a:rPr lang="en-US" sz="5458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endParaRPr lang="en-US" sz="5458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909825" y="9160173"/>
            <a:ext cx="1011465" cy="542513"/>
          </a:xfrm>
          <a:custGeom>
            <a:avLst/>
            <a:gdLst/>
            <a:ahLst/>
            <a:cxnLst/>
            <a:rect l="l" t="t" r="r" b="b"/>
            <a:pathLst>
              <a:path w="1011465" h="542513">
                <a:moveTo>
                  <a:pt x="0" y="0"/>
                </a:moveTo>
                <a:lnTo>
                  <a:pt x="1011465" y="0"/>
                </a:lnTo>
                <a:lnTo>
                  <a:pt x="1011465" y="542513"/>
                </a:lnTo>
                <a:lnTo>
                  <a:pt x="0" y="5425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343400" y="479194"/>
            <a:ext cx="8388086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99"/>
              </a:lnSpc>
            </a:pPr>
            <a:r>
              <a:rPr lang="en-US" sz="8199" b="1" dirty="0">
                <a:solidFill>
                  <a:srgbClr val="FFF56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YANG BARU SUDAH DATANG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11969" y="2191237"/>
            <a:ext cx="12856979" cy="5168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7"/>
              </a:lnSpc>
            </a:pPr>
            <a:r>
              <a:rPr lang="en-US" sz="4884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-Tujuan, </a:t>
            </a:r>
          </a:p>
          <a:p>
            <a:pPr algn="l">
              <a:lnSpc>
                <a:spcPts val="6837"/>
              </a:lnSpc>
            </a:pPr>
            <a:r>
              <a:rPr lang="en-US" sz="4884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-Perasaan,</a:t>
            </a:r>
          </a:p>
          <a:p>
            <a:pPr algn="l">
              <a:lnSpc>
                <a:spcPts val="6837"/>
              </a:lnSpc>
            </a:pPr>
            <a:r>
              <a:rPr lang="en-US" sz="4884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-Keinginan, dan </a:t>
            </a:r>
          </a:p>
          <a:p>
            <a:pPr algn="l">
              <a:lnSpc>
                <a:spcPts val="6837"/>
              </a:lnSpc>
            </a:pPr>
            <a:r>
              <a:rPr lang="en-US" sz="4884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-Pemahaman kita </a:t>
            </a:r>
          </a:p>
          <a:p>
            <a:pPr algn="l">
              <a:lnSpc>
                <a:spcPts val="6837"/>
              </a:lnSpc>
            </a:pPr>
            <a:r>
              <a:rPr lang="en-US" sz="4884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kini baru dan berbeda. </a:t>
            </a:r>
          </a:p>
          <a:p>
            <a:pPr algn="l">
              <a:lnSpc>
                <a:spcPts val="6837"/>
              </a:lnSpc>
            </a:pPr>
            <a:r>
              <a:rPr lang="en-US" sz="4884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 melihat dunia secara berbeda.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74992" y="7879121"/>
            <a:ext cx="15634832" cy="1552309"/>
            <a:chOff x="0" y="0"/>
            <a:chExt cx="4117816" cy="4088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17816" cy="408839"/>
            </a:xfrm>
            <a:custGeom>
              <a:avLst/>
              <a:gdLst/>
              <a:ahLst/>
              <a:cxnLst/>
              <a:rect l="l" t="t" r="r" b="b"/>
              <a:pathLst>
                <a:path w="4117816" h="408839">
                  <a:moveTo>
                    <a:pt x="0" y="0"/>
                  </a:moveTo>
                  <a:lnTo>
                    <a:pt x="4117816" y="0"/>
                  </a:lnTo>
                  <a:lnTo>
                    <a:pt x="4117816" y="408839"/>
                  </a:lnTo>
                  <a:lnTo>
                    <a:pt x="0" y="40883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117816" cy="446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7732499"/>
            <a:ext cx="15239276" cy="169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3"/>
              </a:lnSpc>
            </a:pPr>
            <a:r>
              <a:rPr lang="en-US" sz="3237" b="1">
                <a:solidFill>
                  <a:srgbClr val="F7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1John 2:15</a:t>
            </a:r>
          </a:p>
          <a:p>
            <a:pPr algn="ctr">
              <a:lnSpc>
                <a:spcPts val="4533"/>
              </a:lnSpc>
            </a:pPr>
            <a:r>
              <a:rPr lang="en-US" sz="3237" b="1">
                <a:solidFill>
                  <a:srgbClr val="F7F9F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Janganlah kamu mengasihi dunia dan apa yang ada di dalamnya. Jikalau orang mengasihi dunia, maka kasih akan Bapa tidak ada di dalam orang itu</a:t>
            </a:r>
            <a:r>
              <a:rPr lang="en-US" sz="3237" b="1">
                <a:solidFill>
                  <a:srgbClr val="FFF56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10" name="Freeform 10"/>
          <p:cNvSpPr/>
          <p:nvPr/>
        </p:nvSpPr>
        <p:spPr>
          <a:xfrm>
            <a:off x="9128760" y="1670668"/>
            <a:ext cx="6546316" cy="5120702"/>
          </a:xfrm>
          <a:custGeom>
            <a:avLst/>
            <a:gdLst/>
            <a:ahLst/>
            <a:cxnLst/>
            <a:rect l="l" t="t" r="r" b="b"/>
            <a:pathLst>
              <a:path w="6546316" h="5120702">
                <a:moveTo>
                  <a:pt x="0" y="0"/>
                </a:moveTo>
                <a:lnTo>
                  <a:pt x="6546316" y="0"/>
                </a:lnTo>
                <a:lnTo>
                  <a:pt x="6546316" y="5120702"/>
                </a:lnTo>
                <a:lnTo>
                  <a:pt x="0" y="51207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1592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77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909825" y="9160173"/>
            <a:ext cx="1011465" cy="542513"/>
          </a:xfrm>
          <a:custGeom>
            <a:avLst/>
            <a:gdLst/>
            <a:ahLst/>
            <a:cxnLst/>
            <a:rect l="l" t="t" r="r" b="b"/>
            <a:pathLst>
              <a:path w="1011465" h="542513">
                <a:moveTo>
                  <a:pt x="0" y="0"/>
                </a:moveTo>
                <a:lnTo>
                  <a:pt x="1011465" y="0"/>
                </a:lnTo>
                <a:lnTo>
                  <a:pt x="1011465" y="542513"/>
                </a:lnTo>
                <a:lnTo>
                  <a:pt x="0" y="5425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648200" y="647700"/>
            <a:ext cx="8388086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199"/>
              </a:lnSpc>
            </a:pPr>
            <a:r>
              <a:rPr lang="en-US" sz="8199" b="1" dirty="0">
                <a:solidFill>
                  <a:srgbClr val="FFF56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Bukti </a:t>
            </a:r>
            <a:r>
              <a:rPr lang="en-US" sz="8199" b="1" dirty="0" err="1">
                <a:solidFill>
                  <a:srgbClr val="FFF56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Ciptaan</a:t>
            </a:r>
            <a:r>
              <a:rPr lang="en-US" sz="8199" b="1" dirty="0">
                <a:solidFill>
                  <a:srgbClr val="FFF56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 </a:t>
            </a:r>
            <a:r>
              <a:rPr lang="en-US" sz="8199" b="1" dirty="0" err="1">
                <a:solidFill>
                  <a:srgbClr val="FFF56E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Baru</a:t>
            </a:r>
            <a:endParaRPr lang="en-US" sz="8199" b="1" dirty="0">
              <a:solidFill>
                <a:srgbClr val="FFF56E"/>
              </a:solidFill>
              <a:latin typeface="Heading Now 31-38 Bold"/>
              <a:ea typeface="Heading Now 31-38 Bold"/>
              <a:cs typeface="Heading Now 31-38 Bold"/>
              <a:sym typeface="Heading Now 31-38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74992" y="7734460"/>
            <a:ext cx="15634832" cy="169697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17B4A4-8967-4605-B394-2F3F7985348D}"/>
              </a:ext>
            </a:extLst>
          </p:cNvPr>
          <p:cNvSpPr txBox="1"/>
          <p:nvPr/>
        </p:nvSpPr>
        <p:spPr>
          <a:xfrm>
            <a:off x="1614422" y="3182028"/>
            <a:ext cx="1419360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2Korintus 6:17 </a:t>
            </a:r>
          </a:p>
          <a:p>
            <a:r>
              <a:rPr lang="en-US" sz="4000" dirty="0" err="1">
                <a:solidFill>
                  <a:schemeClr val="bg1"/>
                </a:solidFill>
              </a:rPr>
              <a:t>Sebab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itu</a:t>
            </a:r>
            <a:r>
              <a:rPr lang="en-US" sz="4000" dirty="0">
                <a:solidFill>
                  <a:schemeClr val="bg1"/>
                </a:solidFill>
              </a:rPr>
              <a:t>: </a:t>
            </a:r>
            <a:r>
              <a:rPr lang="en-US" sz="4000" dirty="0" err="1">
                <a:solidFill>
                  <a:schemeClr val="bg1"/>
                </a:solidFill>
              </a:rPr>
              <a:t>Keluarlah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kamu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dari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antara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mereka</a:t>
            </a:r>
            <a:r>
              <a:rPr lang="en-US" sz="4000" dirty="0">
                <a:solidFill>
                  <a:schemeClr val="bg1"/>
                </a:solidFill>
              </a:rPr>
              <a:t>, dan </a:t>
            </a:r>
            <a:r>
              <a:rPr lang="en-US" sz="4000" dirty="0" err="1">
                <a:solidFill>
                  <a:schemeClr val="bg1"/>
                </a:solidFill>
              </a:rPr>
              <a:t>pisahkanlah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dirimu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dari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mereka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firman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Tuhan</a:t>
            </a:r>
            <a:r>
              <a:rPr lang="en-US" sz="4000" dirty="0">
                <a:solidFill>
                  <a:schemeClr val="bg1"/>
                </a:solidFill>
              </a:rPr>
              <a:t>, dan </a:t>
            </a:r>
            <a:r>
              <a:rPr lang="en-US" sz="4000" dirty="0" err="1">
                <a:solidFill>
                  <a:schemeClr val="bg1"/>
                </a:solidFill>
              </a:rPr>
              <a:t>janganlah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menjamah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apa</a:t>
            </a:r>
            <a:r>
              <a:rPr lang="en-US" sz="4000" dirty="0">
                <a:solidFill>
                  <a:schemeClr val="bg1"/>
                </a:solidFill>
              </a:rPr>
              <a:t> yang </a:t>
            </a:r>
            <a:r>
              <a:rPr lang="en-US" sz="4000" dirty="0" err="1">
                <a:solidFill>
                  <a:schemeClr val="bg1"/>
                </a:solidFill>
              </a:rPr>
              <a:t>najis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maka</a:t>
            </a:r>
            <a:r>
              <a:rPr lang="en-US" sz="4000" dirty="0">
                <a:solidFill>
                  <a:schemeClr val="bg1"/>
                </a:solidFill>
              </a:rPr>
              <a:t> Aku </a:t>
            </a:r>
            <a:r>
              <a:rPr lang="en-US" sz="4000" dirty="0" err="1">
                <a:solidFill>
                  <a:schemeClr val="bg1"/>
                </a:solidFill>
              </a:rPr>
              <a:t>akan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menerima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kamu</a:t>
            </a:r>
            <a:r>
              <a:rPr lang="en-US" sz="4000" dirty="0">
                <a:solidFill>
                  <a:schemeClr val="bg1"/>
                </a:solidFill>
              </a:rPr>
              <a:t>.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b="1" dirty="0">
                <a:solidFill>
                  <a:schemeClr val="bg1"/>
                </a:solidFill>
              </a:rPr>
              <a:t>Wahyu 2:6</a:t>
            </a:r>
          </a:p>
          <a:p>
            <a:r>
              <a:rPr lang="en-US" sz="4000" dirty="0" err="1">
                <a:solidFill>
                  <a:schemeClr val="bg1"/>
                </a:solidFill>
              </a:rPr>
              <a:t>Tetapi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ini</a:t>
            </a:r>
            <a:r>
              <a:rPr lang="en-US" sz="4000" dirty="0">
                <a:solidFill>
                  <a:schemeClr val="bg1"/>
                </a:solidFill>
              </a:rPr>
              <a:t> yang </a:t>
            </a:r>
            <a:r>
              <a:rPr lang="en-US" sz="4000" dirty="0" err="1">
                <a:solidFill>
                  <a:schemeClr val="bg1"/>
                </a:solidFill>
              </a:rPr>
              <a:t>ada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padamu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r>
              <a:rPr lang="en-US" sz="4000" dirty="0" err="1">
                <a:solidFill>
                  <a:schemeClr val="bg1"/>
                </a:solidFill>
              </a:rPr>
              <a:t>yaitu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engkau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membenci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segala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perbuatan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pengikut-pengikut</a:t>
            </a:r>
            <a:r>
              <a:rPr lang="en-US" sz="4000" dirty="0">
                <a:solidFill>
                  <a:schemeClr val="bg1"/>
                </a:solidFill>
              </a:rPr>
              <a:t> Nikolaus, yang juga </a:t>
            </a:r>
            <a:r>
              <a:rPr lang="en-US" sz="4000" dirty="0" err="1">
                <a:solidFill>
                  <a:schemeClr val="bg1"/>
                </a:solidFill>
              </a:rPr>
              <a:t>Kubenci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D50C04-5F1E-4AEA-8937-3F745A714F91}"/>
              </a:ext>
            </a:extLst>
          </p:cNvPr>
          <p:cNvSpPr txBox="1"/>
          <p:nvPr/>
        </p:nvSpPr>
        <p:spPr>
          <a:xfrm>
            <a:off x="1274992" y="1725953"/>
            <a:ext cx="14872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Bukti </a:t>
            </a:r>
            <a:r>
              <a:rPr lang="en-US" sz="3600" dirty="0" err="1">
                <a:solidFill>
                  <a:schemeClr val="bg1"/>
                </a:solidFill>
              </a:rPr>
              <a:t>adanya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ciptaan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baru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adalah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bahwa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ia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membenci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apa</a:t>
            </a:r>
            <a:r>
              <a:rPr lang="en-US" sz="3600" dirty="0">
                <a:solidFill>
                  <a:schemeClr val="bg1"/>
                </a:solidFill>
              </a:rPr>
              <a:t> yang </a:t>
            </a:r>
            <a:r>
              <a:rPr lang="en-US" sz="3600" dirty="0" err="1">
                <a:solidFill>
                  <a:schemeClr val="bg1"/>
                </a:solidFill>
              </a:rPr>
              <a:t>dibenci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Tuhan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1791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6909491" y="8739924"/>
            <a:ext cx="810000" cy="810000"/>
          </a:xfrm>
          <a:custGeom>
            <a:avLst/>
            <a:gdLst/>
            <a:ahLst/>
            <a:cxnLst/>
            <a:rect l="l" t="t" r="r" b="b"/>
            <a:pathLst>
              <a:path w="810000" h="810000">
                <a:moveTo>
                  <a:pt x="0" y="810000"/>
                </a:moveTo>
                <a:lnTo>
                  <a:pt x="810000" y="810000"/>
                </a:lnTo>
                <a:lnTo>
                  <a:pt x="810000" y="0"/>
                </a:lnTo>
                <a:lnTo>
                  <a:pt x="0" y="0"/>
                </a:lnTo>
                <a:lnTo>
                  <a:pt x="0" y="8100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985689" y="8739924"/>
            <a:ext cx="1510169" cy="810000"/>
          </a:xfrm>
          <a:custGeom>
            <a:avLst/>
            <a:gdLst/>
            <a:ahLst/>
            <a:cxnLst/>
            <a:rect l="l" t="t" r="r" b="b"/>
            <a:pathLst>
              <a:path w="1510169" h="810000">
                <a:moveTo>
                  <a:pt x="0" y="0"/>
                </a:moveTo>
                <a:lnTo>
                  <a:pt x="1510169" y="0"/>
                </a:lnTo>
                <a:lnTo>
                  <a:pt x="1510169" y="810000"/>
                </a:lnTo>
                <a:lnTo>
                  <a:pt x="0" y="810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174786" y="-192025"/>
            <a:ext cx="12081314" cy="9450325"/>
          </a:xfrm>
          <a:custGeom>
            <a:avLst/>
            <a:gdLst/>
            <a:ahLst/>
            <a:cxnLst/>
            <a:rect l="l" t="t" r="r" b="b"/>
            <a:pathLst>
              <a:path w="12081314" h="9450325">
                <a:moveTo>
                  <a:pt x="0" y="0"/>
                </a:moveTo>
                <a:lnTo>
                  <a:pt x="12081314" y="0"/>
                </a:lnTo>
                <a:lnTo>
                  <a:pt x="12081314" y="9450325"/>
                </a:lnTo>
                <a:lnTo>
                  <a:pt x="0" y="9450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49266" y="3905250"/>
            <a:ext cx="8682795" cy="238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lang="en-US" sz="15000" b="1">
                <a:solidFill>
                  <a:srgbClr val="000000"/>
                </a:solidFill>
                <a:latin typeface="Heading Now 31-38 Bold"/>
                <a:ea typeface="Heading Now 31-38 Bold"/>
                <a:cs typeface="Heading Now 31-38 Bold"/>
                <a:sym typeface="Heading Now 31-38 Bold"/>
              </a:rPr>
              <a:t>GOD BLESS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386</Words>
  <Application>Microsoft Office PowerPoint</Application>
  <PresentationFormat>Custom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Heading Now 31-38 Bold</vt:lpstr>
      <vt:lpstr>Canva Sans Bold</vt:lpstr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ciptaan baru</dc:title>
  <cp:lastModifiedBy>user</cp:lastModifiedBy>
  <cp:revision>2</cp:revision>
  <dcterms:created xsi:type="dcterms:W3CDTF">2006-08-16T00:00:00Z</dcterms:created>
  <dcterms:modified xsi:type="dcterms:W3CDTF">2026-04-19T05:07:18Z</dcterms:modified>
  <dc:identifier>DAHHQg1jHRg</dc:identifier>
</cp:coreProperties>
</file>