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nva Sans Bold" panose="020B0604020202020204" charset="0"/>
      <p:regular r:id="rId16"/>
    </p:embeddedFont>
    <p:embeddedFont>
      <p:font typeface="Source Sans Pro Bold" panose="020B0604020202020204" charset="0"/>
      <p:regular r:id="rId17"/>
    </p:embeddedFont>
    <p:embeddedFont>
      <p:font typeface="Times New Roman MT Condensed Bold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68787" y="4743534"/>
            <a:ext cx="3331475" cy="3331475"/>
          </a:xfrm>
          <a:custGeom>
            <a:avLst/>
            <a:gdLst/>
            <a:ahLst/>
            <a:cxnLst/>
            <a:rect l="l" t="t" r="r" b="b"/>
            <a:pathLst>
              <a:path w="3331475" h="3331475">
                <a:moveTo>
                  <a:pt x="0" y="0"/>
                </a:moveTo>
                <a:lnTo>
                  <a:pt x="3331476" y="0"/>
                </a:lnTo>
                <a:lnTo>
                  <a:pt x="3331476" y="3331475"/>
                </a:lnTo>
                <a:lnTo>
                  <a:pt x="0" y="33314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69315" y="741585"/>
            <a:ext cx="534407" cy="574231"/>
          </a:xfrm>
          <a:custGeom>
            <a:avLst/>
            <a:gdLst/>
            <a:ahLst/>
            <a:cxnLst/>
            <a:rect l="l" t="t" r="r" b="b"/>
            <a:pathLst>
              <a:path w="534407" h="574231">
                <a:moveTo>
                  <a:pt x="0" y="0"/>
                </a:moveTo>
                <a:lnTo>
                  <a:pt x="534407" y="0"/>
                </a:lnTo>
                <a:lnTo>
                  <a:pt x="534407" y="574230"/>
                </a:lnTo>
                <a:lnTo>
                  <a:pt x="0" y="5742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058400" y="0"/>
            <a:ext cx="8229600" cy="10287000"/>
          </a:xfrm>
          <a:custGeom>
            <a:avLst/>
            <a:gdLst/>
            <a:ahLst/>
            <a:cxnLst/>
            <a:rect l="l" t="t" r="r" b="b"/>
            <a:pathLst>
              <a:path w="8229600" h="10287000">
                <a:moveTo>
                  <a:pt x="0" y="0"/>
                </a:moveTo>
                <a:lnTo>
                  <a:pt x="8229600" y="0"/>
                </a:lnTo>
                <a:lnTo>
                  <a:pt x="82296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787" r="-1787" b="-3574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0" y="2671975"/>
            <a:ext cx="10058400" cy="5267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17"/>
              </a:lnSpc>
            </a:pPr>
            <a:r>
              <a:rPr lang="en-US" sz="16514" b="1" spc="-495">
                <a:solidFill>
                  <a:srgbClr val="343129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PERISAI</a:t>
            </a:r>
          </a:p>
          <a:p>
            <a:pPr algn="ctr">
              <a:lnSpc>
                <a:spcPts val="19817"/>
              </a:lnSpc>
              <a:spcBef>
                <a:spcPct val="0"/>
              </a:spcBef>
            </a:pPr>
            <a:r>
              <a:rPr lang="en-US" sz="16514" b="1" spc="-495">
                <a:solidFill>
                  <a:srgbClr val="343129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IMAN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61676" y="937023"/>
            <a:ext cx="4124775" cy="358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09"/>
              </a:lnSpc>
            </a:pPr>
            <a:r>
              <a:rPr lang="en-US" sz="2899" b="1" spc="-86">
                <a:solidFill>
                  <a:srgbClr val="343129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GPHI -MARANATHA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9639400"/>
            <a:ext cx="4222471" cy="649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just">
              <a:lnSpc>
                <a:spcPts val="4765"/>
              </a:lnSpc>
              <a:spcBef>
                <a:spcPct val="0"/>
              </a:spcBef>
            </a:pPr>
            <a:r>
              <a:rPr lang="en-US" sz="5295" b="1" spc="-158">
                <a:solidFill>
                  <a:srgbClr val="343129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Ps Ebirim Mars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768297" y="9637581"/>
            <a:ext cx="3290103" cy="649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just">
              <a:lnSpc>
                <a:spcPts val="4765"/>
              </a:lnSpc>
              <a:spcBef>
                <a:spcPct val="0"/>
              </a:spcBef>
            </a:pPr>
            <a:r>
              <a:rPr lang="en-US" sz="5295" b="1" spc="-158">
                <a:solidFill>
                  <a:srgbClr val="343129"/>
                </a:solidFill>
                <a:latin typeface="Source Sans Pro Bold"/>
                <a:ea typeface="Source Sans Pro Bold"/>
                <a:cs typeface="Source Sans Pro Bold"/>
                <a:sym typeface="Source Sans Pro Bold"/>
              </a:rPr>
              <a:t>28/06/2026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844700" y="7900853"/>
            <a:ext cx="2714894" cy="2714894"/>
          </a:xfrm>
          <a:custGeom>
            <a:avLst/>
            <a:gdLst/>
            <a:ahLst/>
            <a:cxnLst/>
            <a:rect l="l" t="t" r="r" b="b"/>
            <a:pathLst>
              <a:path w="2714894" h="2714894">
                <a:moveTo>
                  <a:pt x="0" y="0"/>
                </a:moveTo>
                <a:lnTo>
                  <a:pt x="2714894" y="0"/>
                </a:lnTo>
                <a:lnTo>
                  <a:pt x="2714894" y="2714894"/>
                </a:lnTo>
                <a:lnTo>
                  <a:pt x="0" y="27148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 flipH="1" flipV="1">
            <a:off x="5641091" y="-96156"/>
            <a:ext cx="0" cy="1047931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Freeform 5"/>
          <p:cNvSpPr/>
          <p:nvPr/>
        </p:nvSpPr>
        <p:spPr>
          <a:xfrm>
            <a:off x="-139994" y="3169167"/>
            <a:ext cx="5781084" cy="5316457"/>
          </a:xfrm>
          <a:custGeom>
            <a:avLst/>
            <a:gdLst/>
            <a:ahLst/>
            <a:cxnLst/>
            <a:rect l="l" t="t" r="r" b="b"/>
            <a:pathLst>
              <a:path w="5781084" h="5316457">
                <a:moveTo>
                  <a:pt x="0" y="0"/>
                </a:moveTo>
                <a:lnTo>
                  <a:pt x="5781085" y="0"/>
                </a:lnTo>
                <a:lnTo>
                  <a:pt x="5781085" y="5316457"/>
                </a:lnTo>
                <a:lnTo>
                  <a:pt x="0" y="53164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5689" r="-9023"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-139994" y="2171256"/>
            <a:ext cx="5481047" cy="9179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718"/>
              </a:lnSpc>
              <a:spcBef>
                <a:spcPct val="0"/>
              </a:spcBef>
            </a:pPr>
            <a:r>
              <a:rPr lang="en-US" sz="6353" b="1" spc="-158">
                <a:solidFill>
                  <a:srgbClr val="343129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Ibrani 11:1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941128" y="4000432"/>
            <a:ext cx="12040119" cy="2209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11"/>
              </a:lnSpc>
            </a:pPr>
            <a:r>
              <a:rPr lang="en-US" sz="4222" b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Iman adalah dasar dari segala sesuatu yang kita harapkan dan bukti dari segala sesuatu yang tidak kita lihat.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07122" y="3116971"/>
            <a:ext cx="6979902" cy="4157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10069"/>
              </a:lnSpc>
              <a:spcBef>
                <a:spcPct val="0"/>
              </a:spcBef>
            </a:pPr>
            <a:r>
              <a:rPr lang="en-US" sz="11187" b="1" spc="-279">
                <a:solidFill>
                  <a:srgbClr val="343129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Iman adalah kesetiaan dan komitmen.</a:t>
            </a:r>
          </a:p>
        </p:txBody>
      </p:sp>
      <p:sp>
        <p:nvSpPr>
          <p:cNvPr id="4" name="AutoShape 4"/>
          <p:cNvSpPr/>
          <p:nvPr/>
        </p:nvSpPr>
        <p:spPr>
          <a:xfrm flipV="1">
            <a:off x="7700194" y="1028700"/>
            <a:ext cx="0" cy="822960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TextBox 5"/>
          <p:cNvSpPr txBox="1"/>
          <p:nvPr/>
        </p:nvSpPr>
        <p:spPr>
          <a:xfrm>
            <a:off x="8013365" y="288550"/>
            <a:ext cx="9523746" cy="3591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</a:pPr>
            <a:r>
              <a:rPr lang="en-US" sz="4099" b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Yakobus 2:22</a:t>
            </a:r>
          </a:p>
          <a:p>
            <a:pPr algn="l">
              <a:lnSpc>
                <a:spcPts val="5739"/>
              </a:lnSpc>
            </a:pPr>
            <a:r>
              <a:rPr lang="en-US" sz="4099" b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Kamu lihat, bahwa iman bekerjasama dengan perbuatan-perbuatan dan oleh perbuatan-perbuatan itu iman menjadi sempurna.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13365" y="5067300"/>
            <a:ext cx="10274635" cy="3692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</a:pPr>
            <a:r>
              <a:rPr lang="en-US" sz="4099" b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Yakobus 1:22</a:t>
            </a:r>
          </a:p>
          <a:p>
            <a:pPr algn="l">
              <a:lnSpc>
                <a:spcPts val="5944"/>
              </a:lnSpc>
            </a:pPr>
            <a:r>
              <a:rPr lang="en-US" sz="4099" b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Tetapi hendaklah kamu menjadi pelaku firman dan bukan hanya pendengar saja; sebab jika tidak demikian kamu menipu diri sendiri.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99781" y="570752"/>
            <a:ext cx="2126295" cy="2126295"/>
          </a:xfrm>
          <a:custGeom>
            <a:avLst/>
            <a:gdLst/>
            <a:ahLst/>
            <a:cxnLst/>
            <a:rect l="l" t="t" r="r" b="b"/>
            <a:pathLst>
              <a:path w="2126295" h="2126295">
                <a:moveTo>
                  <a:pt x="0" y="0"/>
                </a:moveTo>
                <a:lnTo>
                  <a:pt x="2126295" y="0"/>
                </a:lnTo>
                <a:lnTo>
                  <a:pt x="2126295" y="2126295"/>
                </a:lnTo>
                <a:lnTo>
                  <a:pt x="0" y="2126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flipH="1" flipV="1">
            <a:off x="6884076" y="-194138"/>
            <a:ext cx="0" cy="1047931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0" y="3050396"/>
            <a:ext cx="6884076" cy="4299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81"/>
              </a:lnSpc>
            </a:pPr>
            <a:r>
              <a:rPr lang="en-US" sz="8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Iman </a:t>
            </a:r>
          </a:p>
          <a:p>
            <a:pPr algn="ctr">
              <a:lnSpc>
                <a:spcPts val="11481"/>
              </a:lnSpc>
            </a:pPr>
            <a:r>
              <a:rPr lang="en-US" sz="8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dan</a:t>
            </a:r>
          </a:p>
          <a:p>
            <a:pPr algn="ctr">
              <a:lnSpc>
                <a:spcPts val="11481"/>
              </a:lnSpc>
            </a:pPr>
            <a:r>
              <a:rPr lang="en-US" sz="8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Kepercayaan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156803" y="95619"/>
            <a:ext cx="10913645" cy="2971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70"/>
              </a:lnSpc>
            </a:pPr>
            <a:r>
              <a:rPr lang="en-US" sz="505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Yakobus 2:19</a:t>
            </a:r>
          </a:p>
          <a:p>
            <a:pPr algn="ctr">
              <a:lnSpc>
                <a:spcPts val="5530"/>
              </a:lnSpc>
            </a:pPr>
            <a:r>
              <a:rPr lang="en-US" sz="395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Engkau percaya, bahwa hanya ada satu Allah saja? Itu baik! Tetapi setan-setan pun juga percaya akan hal itu dan mereka gemetar.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135613" y="3847485"/>
            <a:ext cx="10123687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1. Apakah pekerjaan iman saya?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84076" y="5812438"/>
            <a:ext cx="10813424" cy="1537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2. Bagaimana pandanganku terhadap firman Tuhan?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199781" y="570752"/>
            <a:ext cx="2126295" cy="2126295"/>
          </a:xfrm>
          <a:custGeom>
            <a:avLst/>
            <a:gdLst/>
            <a:ahLst/>
            <a:cxnLst/>
            <a:rect l="l" t="t" r="r" b="b"/>
            <a:pathLst>
              <a:path w="2126295" h="2126295">
                <a:moveTo>
                  <a:pt x="0" y="0"/>
                </a:moveTo>
                <a:lnTo>
                  <a:pt x="2126295" y="0"/>
                </a:lnTo>
                <a:lnTo>
                  <a:pt x="2126295" y="2126295"/>
                </a:lnTo>
                <a:lnTo>
                  <a:pt x="0" y="21262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 flipH="1" flipV="1">
            <a:off x="5871994" y="0"/>
            <a:ext cx="0" cy="1047931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TextBox 5"/>
          <p:cNvSpPr txBox="1"/>
          <p:nvPr/>
        </p:nvSpPr>
        <p:spPr>
          <a:xfrm>
            <a:off x="6286331" y="244114"/>
            <a:ext cx="11415009" cy="6263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68"/>
              </a:lnSpc>
            </a:pPr>
            <a:r>
              <a:rPr lang="en-US" sz="3548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2Korintus 8:4-5</a:t>
            </a:r>
          </a:p>
          <a:p>
            <a:pPr algn="l">
              <a:lnSpc>
                <a:spcPts val="4968"/>
              </a:lnSpc>
            </a:pPr>
            <a:r>
              <a:rPr lang="en-US" sz="3548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 Dengan kerelaan sendiri mereka meminta dan mendesak kepada kami, supaya mereka juga beroleh kasih karunia untuk mengambil bagian dalam pelayanan kepada orang-orang kudus.</a:t>
            </a:r>
          </a:p>
          <a:p>
            <a:pPr algn="l">
              <a:lnSpc>
                <a:spcPts val="4968"/>
              </a:lnSpc>
            </a:pPr>
            <a:endParaRPr lang="en-US" sz="3548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4968"/>
              </a:lnSpc>
            </a:pPr>
            <a:r>
              <a:rPr lang="en-US" sz="3548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5 Mereka memberikan lebih banyak dari pada yang kami harapkan. Mereka memberikan diri mereka, pertama-tama kepada Allah, kemudian oleh karena kehendak Allah juga kepada kami.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0789" y="2990169"/>
            <a:ext cx="5144383" cy="2980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34"/>
              </a:lnSpc>
            </a:pPr>
            <a:r>
              <a:rPr lang="en-US" sz="566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IMAN membutuhkan komitmen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78997" y="7038506"/>
            <a:ext cx="10380303" cy="2018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39"/>
              </a:lnSpc>
            </a:pPr>
            <a:r>
              <a:rPr lang="en-US" sz="3399" b="1" spc="152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1. Berkomitmenlah kepada Tuhan</a:t>
            </a:r>
          </a:p>
          <a:p>
            <a:pPr algn="l">
              <a:lnSpc>
                <a:spcPts val="5439"/>
              </a:lnSpc>
            </a:pPr>
            <a:r>
              <a:rPr lang="en-US" sz="3399" b="1" spc="152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2. Berusahalah untuk menyenangkan Tuhan</a:t>
            </a:r>
          </a:p>
          <a:p>
            <a:pPr algn="l">
              <a:lnSpc>
                <a:spcPts val="5439"/>
              </a:lnSpc>
            </a:pPr>
            <a:r>
              <a:rPr lang="en-US" sz="3399" b="1" spc="152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3. Menyangkal diri dan mencari Tuhan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99781" y="570752"/>
            <a:ext cx="2126295" cy="2126295"/>
          </a:xfrm>
          <a:custGeom>
            <a:avLst/>
            <a:gdLst/>
            <a:ahLst/>
            <a:cxnLst/>
            <a:rect l="l" t="t" r="r" b="b"/>
            <a:pathLst>
              <a:path w="2126295" h="2126295">
                <a:moveTo>
                  <a:pt x="0" y="0"/>
                </a:moveTo>
                <a:lnTo>
                  <a:pt x="2126295" y="0"/>
                </a:lnTo>
                <a:lnTo>
                  <a:pt x="2126295" y="2126295"/>
                </a:lnTo>
                <a:lnTo>
                  <a:pt x="0" y="21262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flipH="1" flipV="1">
            <a:off x="6548294" y="-192311"/>
            <a:ext cx="0" cy="1047931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extBox 4"/>
          <p:cNvSpPr txBox="1"/>
          <p:nvPr/>
        </p:nvSpPr>
        <p:spPr>
          <a:xfrm>
            <a:off x="765135" y="2662102"/>
            <a:ext cx="4995587" cy="975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6100"/>
              </a:lnSpc>
              <a:spcBef>
                <a:spcPct val="0"/>
              </a:spcBef>
            </a:pPr>
            <a:r>
              <a:rPr lang="en-US" sz="6778" b="1" spc="-169">
                <a:solidFill>
                  <a:srgbClr val="343129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Lukas 17:10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37362" y="310804"/>
            <a:ext cx="10671891" cy="4306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33"/>
              </a:lnSpc>
            </a:pPr>
            <a:r>
              <a:rPr lang="en-US" sz="4095" b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Demikian jugalah kamu. Apabila kamu telah melakukan segala sesuatu yang ditugaskan kepadamu, hendaklah kamu berkata: Kami adalah hamba-hamba yang tidak berguna; kami hanya melakukan apa yang kami harus lakukan."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48634" y="5677932"/>
            <a:ext cx="9849346" cy="273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 b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1.Serakah akan keuntungan</a:t>
            </a:r>
          </a:p>
          <a:p>
            <a:pPr algn="l">
              <a:lnSpc>
                <a:spcPts val="7279"/>
              </a:lnSpc>
            </a:pPr>
            <a:r>
              <a:rPr lang="en-US" sz="5199" b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2.Bekerja tetapi tidak ada hasil</a:t>
            </a:r>
          </a:p>
          <a:p>
            <a:pPr algn="l">
              <a:lnSpc>
                <a:spcPts val="7279"/>
              </a:lnSpc>
            </a:pPr>
            <a:r>
              <a:rPr lang="en-US" sz="5199" b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3.Tidak ada kemajuan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199781" y="570752"/>
            <a:ext cx="2126295" cy="2126295"/>
          </a:xfrm>
          <a:custGeom>
            <a:avLst/>
            <a:gdLst/>
            <a:ahLst/>
            <a:cxnLst/>
            <a:rect l="l" t="t" r="r" b="b"/>
            <a:pathLst>
              <a:path w="2126295" h="2126295">
                <a:moveTo>
                  <a:pt x="0" y="0"/>
                </a:moveTo>
                <a:lnTo>
                  <a:pt x="2126295" y="0"/>
                </a:lnTo>
                <a:lnTo>
                  <a:pt x="2126295" y="2126295"/>
                </a:lnTo>
                <a:lnTo>
                  <a:pt x="0" y="21262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 flipH="1" flipV="1">
            <a:off x="6884076" y="-194138"/>
            <a:ext cx="0" cy="1047931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TextBox 5"/>
          <p:cNvSpPr txBox="1"/>
          <p:nvPr/>
        </p:nvSpPr>
        <p:spPr>
          <a:xfrm>
            <a:off x="940059" y="3384869"/>
            <a:ext cx="4645738" cy="1261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7899"/>
              </a:lnSpc>
              <a:spcBef>
                <a:spcPct val="0"/>
              </a:spcBef>
            </a:pPr>
            <a:r>
              <a:rPr lang="en-US" sz="8776" b="1" spc="-219">
                <a:solidFill>
                  <a:srgbClr val="343129"/>
                </a:solidFill>
                <a:latin typeface="Times New Roman MT Condensed Bold"/>
                <a:ea typeface="Times New Roman MT Condensed Bold"/>
                <a:cs typeface="Times New Roman MT Condensed Bold"/>
                <a:sym typeface="Times New Roman MT Condensed Bold"/>
              </a:rPr>
              <a:t>Roma 4:4-5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987026" y="52061"/>
            <a:ext cx="10926203" cy="4970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45"/>
              </a:lnSpc>
            </a:pPr>
            <a:r>
              <a:rPr lang="en-US" sz="4032" b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 Kalau ada orang yang bekerja, upahnya tidak diperhitungkan sebagai hadiah, tetapi sebagai haknya.</a:t>
            </a:r>
          </a:p>
          <a:p>
            <a:pPr algn="l">
              <a:lnSpc>
                <a:spcPts val="5645"/>
              </a:lnSpc>
            </a:pPr>
            <a:r>
              <a:rPr lang="en-US" sz="4032" b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5 Tetapi kalau ada orang yang tidak bekerja, namun percaya kepada Dia yang membenarkan orang durhaka, imannya diperhitungkan menjadi kebenaran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020739" y="6523355"/>
            <a:ext cx="10892490" cy="2669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98"/>
              </a:lnSpc>
            </a:pPr>
            <a:r>
              <a:rPr lang="en-US" sz="5070" b="1">
                <a:solidFill>
                  <a:srgbClr val="34312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Apa pun pembayaran yang Anda terima adalah hasil kerja, bukan anugerah.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199781" y="570752"/>
            <a:ext cx="2126295" cy="2126295"/>
          </a:xfrm>
          <a:custGeom>
            <a:avLst/>
            <a:gdLst/>
            <a:ahLst/>
            <a:cxnLst/>
            <a:rect l="l" t="t" r="r" b="b"/>
            <a:pathLst>
              <a:path w="2126295" h="2126295">
                <a:moveTo>
                  <a:pt x="0" y="0"/>
                </a:moveTo>
                <a:lnTo>
                  <a:pt x="2126295" y="0"/>
                </a:lnTo>
                <a:lnTo>
                  <a:pt x="2126295" y="2126295"/>
                </a:lnTo>
                <a:lnTo>
                  <a:pt x="0" y="21262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 flipH="1" flipV="1">
            <a:off x="6599530" y="-192311"/>
            <a:ext cx="0" cy="1047931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TextBox 5"/>
          <p:cNvSpPr txBox="1"/>
          <p:nvPr/>
        </p:nvSpPr>
        <p:spPr>
          <a:xfrm>
            <a:off x="210873" y="2911908"/>
            <a:ext cx="6104111" cy="273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Menyimpan harta di surga</a:t>
            </a:r>
          </a:p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Matius 6:19-20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84077" y="821488"/>
            <a:ext cx="11108770" cy="4180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59"/>
              </a:lnSpc>
            </a:pP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19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Janganlah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kamu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mengumpulkan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harta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di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bumi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; di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bumi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ngengat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dan karat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merusakkannya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dan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pencuri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membongkar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serta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mencurinya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  <a:p>
            <a:pPr algn="just">
              <a:lnSpc>
                <a:spcPts val="4759"/>
              </a:lnSpc>
            </a:pPr>
            <a:endParaRPr lang="en-US" sz="33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just">
              <a:lnSpc>
                <a:spcPts val="4759"/>
              </a:lnSpc>
            </a:pP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20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Tetapi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kumpulkanlah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bagimu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harta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di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sorga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; di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sorga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ngengat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dan karat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tidak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merusakkannya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dan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pencuri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tidak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membongkar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serta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mencurinya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083392" y="5753100"/>
            <a:ext cx="10720746" cy="3019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10"/>
              </a:lnSpc>
            </a:pPr>
            <a:r>
              <a:rPr lang="en-US" sz="400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Memberi</a:t>
            </a:r>
            <a:r>
              <a:rPr lang="en-US" sz="400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0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kepada</a:t>
            </a:r>
            <a:r>
              <a:rPr lang="en-US" sz="400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yang </a:t>
            </a:r>
            <a:r>
              <a:rPr lang="en-US" sz="400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membutuhkan</a:t>
            </a:r>
            <a:endParaRPr lang="en-US" sz="4006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6010"/>
              </a:lnSpc>
            </a:pPr>
            <a:r>
              <a:rPr lang="en-US" sz="400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Memberi</a:t>
            </a:r>
            <a:r>
              <a:rPr lang="en-US" sz="400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0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tanpa</a:t>
            </a:r>
            <a:r>
              <a:rPr lang="en-US" sz="400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0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mengharapkan</a:t>
            </a:r>
            <a:r>
              <a:rPr lang="en-US" sz="400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0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keuntungan</a:t>
            </a:r>
            <a:endParaRPr lang="en-US" sz="4006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6010"/>
              </a:lnSpc>
            </a:pPr>
            <a:r>
              <a:rPr lang="en-US" sz="400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Memberi</a:t>
            </a:r>
            <a:r>
              <a:rPr lang="en-US" sz="400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0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untuk</a:t>
            </a:r>
            <a:r>
              <a:rPr lang="en-US" sz="400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para </a:t>
            </a:r>
            <a:r>
              <a:rPr lang="en-US" sz="400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pelayan</a:t>
            </a:r>
            <a:r>
              <a:rPr lang="en-US" sz="400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0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firman</a:t>
            </a:r>
            <a:r>
              <a:rPr lang="en-US" sz="400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0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Tuhan</a:t>
            </a:r>
            <a:endParaRPr lang="en-US" sz="4006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l">
              <a:lnSpc>
                <a:spcPts val="6010"/>
              </a:lnSpc>
            </a:pPr>
            <a:r>
              <a:rPr lang="en-US" sz="400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Mendukung</a:t>
            </a:r>
            <a:r>
              <a:rPr lang="en-US" sz="400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0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pekerjaan</a:t>
            </a:r>
            <a:r>
              <a:rPr lang="en-US" sz="4006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06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Misi</a:t>
            </a:r>
            <a:endParaRPr lang="en-US" sz="4006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137960" y="251114"/>
            <a:ext cx="2714894" cy="2714894"/>
          </a:xfrm>
          <a:custGeom>
            <a:avLst/>
            <a:gdLst/>
            <a:ahLst/>
            <a:cxnLst/>
            <a:rect l="l" t="t" r="r" b="b"/>
            <a:pathLst>
              <a:path w="2714894" h="2714894">
                <a:moveTo>
                  <a:pt x="0" y="0"/>
                </a:moveTo>
                <a:lnTo>
                  <a:pt x="2714894" y="0"/>
                </a:lnTo>
                <a:lnTo>
                  <a:pt x="2714894" y="2714894"/>
                </a:lnTo>
                <a:lnTo>
                  <a:pt x="0" y="27148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0" y="3332480"/>
            <a:ext cx="6595663" cy="1811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Iman diaktifkan melalui pekerjaan.</a:t>
            </a:r>
          </a:p>
        </p:txBody>
      </p:sp>
      <p:sp>
        <p:nvSpPr>
          <p:cNvPr id="5" name="AutoShape 5"/>
          <p:cNvSpPr/>
          <p:nvPr/>
        </p:nvSpPr>
        <p:spPr>
          <a:xfrm flipH="1" flipV="1">
            <a:off x="6599530" y="-192311"/>
            <a:ext cx="0" cy="10479311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TextBox 6"/>
          <p:cNvSpPr txBox="1"/>
          <p:nvPr/>
        </p:nvSpPr>
        <p:spPr>
          <a:xfrm>
            <a:off x="6673006" y="-25111"/>
            <a:ext cx="3613994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Raja Daud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30663" y="3398520"/>
            <a:ext cx="3380134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Abraham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796184" y="964854"/>
            <a:ext cx="10958416" cy="18053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Aku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tidak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mau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mempersembahkan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kepada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TUHAN,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Allahku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korban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bakaran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dengan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tidak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membayar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apa-apa</a:t>
            </a:r>
            <a:r>
              <a:rPr lang="en-US" sz="3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 -2 Samuel 24:24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98061" y="4261022"/>
            <a:ext cx="10769166" cy="1419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39"/>
              </a:lnSpc>
            </a:pPr>
            <a:r>
              <a:rPr lang="en-US" sz="40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Aku </a:t>
            </a:r>
            <a:r>
              <a:rPr lang="en-US" sz="40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akan</a:t>
            </a:r>
            <a:r>
              <a:rPr lang="en-US" sz="40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membayar</a:t>
            </a:r>
            <a:r>
              <a:rPr lang="en-US" sz="40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harga</a:t>
            </a:r>
            <a:r>
              <a:rPr lang="en-US" sz="40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ladang </a:t>
            </a:r>
            <a:r>
              <a:rPr lang="en-US" sz="40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itu</a:t>
            </a:r>
            <a:r>
              <a:rPr lang="en-US" sz="40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 </a:t>
            </a:r>
          </a:p>
          <a:p>
            <a:pPr algn="l">
              <a:lnSpc>
                <a:spcPts val="5739"/>
              </a:lnSpc>
            </a:pPr>
            <a:r>
              <a:rPr lang="en-US" sz="40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— </a:t>
            </a:r>
            <a:r>
              <a:rPr lang="en-US" sz="40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Kejadian</a:t>
            </a:r>
            <a:r>
              <a:rPr lang="en-US" sz="40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23:13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796184" y="6448425"/>
            <a:ext cx="2043013" cy="887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Elisa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796184" y="7335520"/>
            <a:ext cx="10769166" cy="1419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39"/>
              </a:lnSpc>
            </a:pPr>
            <a:r>
              <a:rPr lang="en-US" sz="40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Sesungguhnya</a:t>
            </a:r>
            <a:r>
              <a:rPr lang="en-US" sz="40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aku</a:t>
            </a:r>
            <a:r>
              <a:rPr lang="en-US" sz="40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tidak</a:t>
            </a:r>
            <a:r>
              <a:rPr lang="en-US" sz="40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akan</a:t>
            </a:r>
            <a:r>
              <a:rPr lang="en-US" sz="40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menerima</a:t>
            </a:r>
            <a:r>
              <a:rPr lang="en-US" sz="40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40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apa-apa</a:t>
            </a:r>
            <a:r>
              <a:rPr lang="en-US" sz="40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— 2 Raja-raja 5:16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070114" y="6556210"/>
            <a:ext cx="3331475" cy="3331475"/>
          </a:xfrm>
          <a:custGeom>
            <a:avLst/>
            <a:gdLst/>
            <a:ahLst/>
            <a:cxnLst/>
            <a:rect l="l" t="t" r="r" b="b"/>
            <a:pathLst>
              <a:path w="3331475" h="3331475">
                <a:moveTo>
                  <a:pt x="0" y="0"/>
                </a:moveTo>
                <a:lnTo>
                  <a:pt x="3331476" y="0"/>
                </a:lnTo>
                <a:lnTo>
                  <a:pt x="3331476" y="3331475"/>
                </a:lnTo>
                <a:lnTo>
                  <a:pt x="0" y="333147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862573" y="1479908"/>
            <a:ext cx="7281427" cy="7327183"/>
            <a:chOff x="0" y="0"/>
            <a:chExt cx="9708569" cy="976957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5"/>
            <a:srcRect l="16844" r="16844"/>
            <a:stretch>
              <a:fillRect/>
            </a:stretch>
          </p:blipFill>
          <p:spPr>
            <a:xfrm>
              <a:off x="0" y="0"/>
              <a:ext cx="9708569" cy="9769578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9366831" y="1479908"/>
            <a:ext cx="3261931" cy="4168582"/>
            <a:chOff x="0" y="0"/>
            <a:chExt cx="4349242" cy="5558109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6"/>
            <a:srcRect t="1997" b="1997"/>
            <a:stretch>
              <a:fillRect/>
            </a:stretch>
          </p:blipFill>
          <p:spPr>
            <a:xfrm>
              <a:off x="0" y="0"/>
              <a:ext cx="4349242" cy="5558109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12913002" y="1479908"/>
            <a:ext cx="3546171" cy="4168582"/>
            <a:chOff x="0" y="0"/>
            <a:chExt cx="4728229" cy="5558109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7"/>
            <a:srcRect l="23079" r="23079"/>
            <a:stretch>
              <a:fillRect/>
            </a:stretch>
          </p:blipFill>
          <p:spPr>
            <a:xfrm>
              <a:off x="0" y="0"/>
              <a:ext cx="4728229" cy="5558109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9366831" y="5878830"/>
            <a:ext cx="7092343" cy="2928261"/>
            <a:chOff x="0" y="0"/>
            <a:chExt cx="9456457" cy="3904348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8"/>
            <a:srcRect t="19014" b="19014"/>
            <a:stretch>
              <a:fillRect/>
            </a:stretch>
          </p:blipFill>
          <p:spPr>
            <a:xfrm>
              <a:off x="0" y="0"/>
              <a:ext cx="9456457" cy="3904348"/>
            </a:xfrm>
            <a:prstGeom prst="rect">
              <a:avLst/>
            </a:prstGeom>
          </p:spPr>
        </p:pic>
      </p:grpSp>
      <p:sp>
        <p:nvSpPr>
          <p:cNvPr id="12" name="AutoShape 12"/>
          <p:cNvSpPr/>
          <p:nvPr/>
        </p:nvSpPr>
        <p:spPr>
          <a:xfrm flipH="1" flipV="1">
            <a:off x="1028700" y="0"/>
            <a:ext cx="0" cy="10287000"/>
          </a:xfrm>
          <a:prstGeom prst="line">
            <a:avLst/>
          </a:prstGeom>
          <a:ln w="952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TextBox 13"/>
          <p:cNvSpPr txBox="1"/>
          <p:nvPr/>
        </p:nvSpPr>
        <p:spPr>
          <a:xfrm>
            <a:off x="3170827" y="-43318"/>
            <a:ext cx="11946346" cy="15665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GOD BLESS YOU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425</Words>
  <Application>Microsoft Office PowerPoint</Application>
  <PresentationFormat>Custom</PresentationFormat>
  <Paragraphs>54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Canva Sans Bold</vt:lpstr>
      <vt:lpstr>Source Sans Pro Bold</vt:lpstr>
      <vt:lpstr>Arial</vt:lpstr>
      <vt:lpstr>Times New Roman MT Condensed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Red Simple Sunday Sermon Church Presentation</dc:title>
  <cp:lastModifiedBy>user</cp:lastModifiedBy>
  <cp:revision>3</cp:revision>
  <dcterms:created xsi:type="dcterms:W3CDTF">2006-08-16T00:00:00Z</dcterms:created>
  <dcterms:modified xsi:type="dcterms:W3CDTF">2026-06-28T06:01:40Z</dcterms:modified>
  <dc:identifier>DAHMgpJK0PU</dc:identifier>
</cp:coreProperties>
</file>