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badi" panose="020B0604020104020204" pitchFamily="34" charset="0"/>
      <p:regular r:id="rId12"/>
    </p:embeddedFont>
    <p:embeddedFont>
      <p:font typeface="Calibri" panose="020F0502020204030204" pitchFamily="34" charset="0"/>
      <p:regular r:id="rId13"/>
      <p:bold r:id="rId14"/>
      <p:italic r:id="rId15"/>
      <p:boldItalic r:id="rId16"/>
    </p:embeddedFont>
    <p:embeddedFont>
      <p:font typeface="Canva Sans" panose="020B0604020202020204" charset="0"/>
      <p:regular r:id="rId17"/>
    </p:embeddedFont>
    <p:embeddedFont>
      <p:font typeface="Canva Sans Bold" panose="020B0604020202020204" charset="0"/>
      <p:regular r:id="rId18"/>
    </p:embeddedFont>
    <p:embeddedFont>
      <p:font typeface="Poppins" panose="00000500000000000000" pitchFamily="2" charset="0"/>
      <p:regular r:id="rId19"/>
      <p:bold r:id="rId20"/>
      <p:italic r:id="rId21"/>
      <p:boldItalic r:id="rId22"/>
    </p:embeddedFont>
    <p:embeddedFont>
      <p:font typeface="Poppins Bold" panose="00000800000000000000"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7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715" t="-4372" r="-27216"/>
            </a:stretch>
          </a:blipFill>
        </p:spPr>
      </p:sp>
      <p:sp>
        <p:nvSpPr>
          <p:cNvPr id="3" name="Freeform 3"/>
          <p:cNvSpPr/>
          <p:nvPr/>
        </p:nvSpPr>
        <p:spPr>
          <a:xfrm>
            <a:off x="0" y="22648"/>
            <a:ext cx="11018327" cy="10264352"/>
          </a:xfrm>
          <a:custGeom>
            <a:avLst/>
            <a:gdLst/>
            <a:ahLst/>
            <a:cxnLst/>
            <a:rect l="l" t="t" r="r" b="b"/>
            <a:pathLst>
              <a:path w="11018327" h="10264352">
                <a:moveTo>
                  <a:pt x="0" y="0"/>
                </a:moveTo>
                <a:lnTo>
                  <a:pt x="11018327" y="0"/>
                </a:lnTo>
                <a:lnTo>
                  <a:pt x="11018327" y="10264352"/>
                </a:lnTo>
                <a:lnTo>
                  <a:pt x="0" y="10264352"/>
                </a:lnTo>
                <a:lnTo>
                  <a:pt x="0" y="0"/>
                </a:lnTo>
                <a:close/>
              </a:path>
            </a:pathLst>
          </a:custGeom>
          <a:blipFill>
            <a:blip r:embed="rId3"/>
            <a:stretch>
              <a:fillRect/>
            </a:stretch>
          </a:blipFill>
        </p:spPr>
      </p:sp>
      <p:sp>
        <p:nvSpPr>
          <p:cNvPr id="4" name="Freeform 4"/>
          <p:cNvSpPr/>
          <p:nvPr/>
        </p:nvSpPr>
        <p:spPr>
          <a:xfrm>
            <a:off x="11018327" y="8056908"/>
            <a:ext cx="6975584" cy="2047011"/>
          </a:xfrm>
          <a:custGeom>
            <a:avLst/>
            <a:gdLst/>
            <a:ahLst/>
            <a:cxnLst/>
            <a:rect l="l" t="t" r="r" b="b"/>
            <a:pathLst>
              <a:path w="6975584" h="2047011">
                <a:moveTo>
                  <a:pt x="0" y="0"/>
                </a:moveTo>
                <a:lnTo>
                  <a:pt x="6975585" y="0"/>
                </a:lnTo>
                <a:lnTo>
                  <a:pt x="6975585" y="2047011"/>
                </a:lnTo>
                <a:lnTo>
                  <a:pt x="0" y="2047011"/>
                </a:lnTo>
                <a:lnTo>
                  <a:pt x="0" y="0"/>
                </a:lnTo>
                <a:close/>
              </a:path>
            </a:pathLst>
          </a:custGeom>
          <a:blipFill>
            <a:blip r:embed="rId4"/>
            <a:stretch>
              <a:fillRect/>
            </a:stretch>
          </a:blipFill>
        </p:spPr>
      </p:sp>
      <p:sp>
        <p:nvSpPr>
          <p:cNvPr id="5" name="Freeform 5"/>
          <p:cNvSpPr/>
          <p:nvPr/>
        </p:nvSpPr>
        <p:spPr>
          <a:xfrm>
            <a:off x="10840209" y="22648"/>
            <a:ext cx="7447791" cy="6962065"/>
          </a:xfrm>
          <a:custGeom>
            <a:avLst/>
            <a:gdLst/>
            <a:ahLst/>
            <a:cxnLst/>
            <a:rect l="l" t="t" r="r" b="b"/>
            <a:pathLst>
              <a:path w="7447791" h="6962065">
                <a:moveTo>
                  <a:pt x="0" y="0"/>
                </a:moveTo>
                <a:lnTo>
                  <a:pt x="7447791" y="0"/>
                </a:lnTo>
                <a:lnTo>
                  <a:pt x="7447791" y="6962066"/>
                </a:lnTo>
                <a:lnTo>
                  <a:pt x="0" y="6962066"/>
                </a:lnTo>
                <a:lnTo>
                  <a:pt x="0" y="0"/>
                </a:lnTo>
                <a:close/>
              </a:path>
            </a:pathLst>
          </a:custGeom>
          <a:blipFill>
            <a:blip r:embed="rId5"/>
            <a:stretch>
              <a:fillRect/>
            </a:stretch>
          </a:blipFill>
        </p:spPr>
      </p:sp>
      <p:sp>
        <p:nvSpPr>
          <p:cNvPr id="6" name="Freeform 6"/>
          <p:cNvSpPr/>
          <p:nvPr/>
        </p:nvSpPr>
        <p:spPr>
          <a:xfrm>
            <a:off x="11018327" y="6543318"/>
            <a:ext cx="7269673" cy="1292876"/>
          </a:xfrm>
          <a:custGeom>
            <a:avLst/>
            <a:gdLst/>
            <a:ahLst/>
            <a:cxnLst/>
            <a:rect l="l" t="t" r="r" b="b"/>
            <a:pathLst>
              <a:path w="7269673" h="1292876">
                <a:moveTo>
                  <a:pt x="0" y="0"/>
                </a:moveTo>
                <a:lnTo>
                  <a:pt x="7269673" y="0"/>
                </a:lnTo>
                <a:lnTo>
                  <a:pt x="7269673" y="1292876"/>
                </a:lnTo>
                <a:lnTo>
                  <a:pt x="0" y="1292876"/>
                </a:lnTo>
                <a:lnTo>
                  <a:pt x="0" y="0"/>
                </a:lnTo>
                <a:close/>
              </a:path>
            </a:pathLst>
          </a:custGeom>
          <a:blipFill>
            <a:blip r:embed="rId6"/>
            <a:stretch>
              <a:fillRect t="-1542" b="-1542"/>
            </a:stretch>
          </a:blipFill>
        </p:spPr>
      </p:sp>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275" r="-28550" b="-14275"/>
            </a:stretch>
          </a:blipFill>
        </p:spPr>
      </p:sp>
      <p:sp>
        <p:nvSpPr>
          <p:cNvPr id="3" name="TextBox 3"/>
          <p:cNvSpPr txBox="1"/>
          <p:nvPr/>
        </p:nvSpPr>
        <p:spPr>
          <a:xfrm>
            <a:off x="3928934" y="803636"/>
            <a:ext cx="9762483" cy="976630"/>
          </a:xfrm>
          <a:prstGeom prst="rect">
            <a:avLst/>
          </a:prstGeom>
        </p:spPr>
        <p:txBody>
          <a:bodyPr lIns="0" tIns="0" rIns="0" bIns="0" rtlCol="0" anchor="t">
            <a:spAutoFit/>
          </a:bodyPr>
          <a:lstStyle/>
          <a:p>
            <a:pPr algn="l">
              <a:lnSpc>
                <a:spcPts val="6860"/>
              </a:lnSpc>
            </a:pPr>
            <a:r>
              <a:rPr lang="en-US" sz="7000" b="1">
                <a:solidFill>
                  <a:srgbClr val="A18D75"/>
                </a:solidFill>
                <a:latin typeface="Poppins Bold"/>
                <a:ea typeface="Poppins Bold"/>
                <a:cs typeface="Poppins Bold"/>
                <a:sym typeface="Poppins Bold"/>
              </a:rPr>
              <a:t>Kisah Para Rasul 2:4</a:t>
            </a:r>
          </a:p>
        </p:txBody>
      </p:sp>
      <p:sp>
        <p:nvSpPr>
          <p:cNvPr id="4" name="TextBox 4"/>
          <p:cNvSpPr txBox="1"/>
          <p:nvPr/>
        </p:nvSpPr>
        <p:spPr>
          <a:xfrm>
            <a:off x="1121937" y="2471737"/>
            <a:ext cx="16044127" cy="5238751"/>
          </a:xfrm>
          <a:prstGeom prst="rect">
            <a:avLst/>
          </a:prstGeom>
        </p:spPr>
        <p:txBody>
          <a:bodyPr lIns="0" tIns="0" rIns="0" bIns="0" rtlCol="0" anchor="t">
            <a:spAutoFit/>
          </a:bodyPr>
          <a:lstStyle/>
          <a:p>
            <a:pPr algn="l">
              <a:lnSpc>
                <a:spcPts val="8399"/>
              </a:lnSpc>
            </a:pPr>
            <a:r>
              <a:rPr lang="en-US" sz="5999" b="1">
                <a:solidFill>
                  <a:srgbClr val="000000"/>
                </a:solidFill>
                <a:latin typeface="Canva Sans Bold"/>
                <a:ea typeface="Canva Sans Bold"/>
                <a:cs typeface="Canva Sans Bold"/>
                <a:sym typeface="Canva Sans Bold"/>
              </a:rPr>
              <a:t>Maka penuhlah mereka dengan Roh Kudus, lalu mereka mulai berkata-kata dalam bahasa-bahasa lain, seperti yang diberikan oleh Roh itu kepada mereka untuk mengatakannya.</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091" b="-33091"/>
            </a:stretch>
          </a:blipFill>
        </p:spPr>
      </p:sp>
      <p:sp>
        <p:nvSpPr>
          <p:cNvPr id="3" name="TextBox 3"/>
          <p:cNvSpPr txBox="1"/>
          <p:nvPr/>
        </p:nvSpPr>
        <p:spPr>
          <a:xfrm>
            <a:off x="1028700" y="668273"/>
            <a:ext cx="14905826" cy="1260218"/>
          </a:xfrm>
          <a:prstGeom prst="rect">
            <a:avLst/>
          </a:prstGeom>
        </p:spPr>
        <p:txBody>
          <a:bodyPr lIns="0" tIns="0" rIns="0" bIns="0" rtlCol="0" anchor="t">
            <a:spAutoFit/>
          </a:bodyPr>
          <a:lstStyle/>
          <a:p>
            <a:pPr algn="ctr">
              <a:lnSpc>
                <a:spcPts val="10315"/>
              </a:lnSpc>
            </a:pPr>
            <a:r>
              <a:rPr lang="en-US" sz="7368" b="1" dirty="0">
                <a:solidFill>
                  <a:srgbClr val="000000"/>
                </a:solidFill>
                <a:latin typeface="Canva Sans Bold"/>
                <a:ea typeface="Canva Sans Bold"/>
                <a:cs typeface="Canva Sans Bold"/>
                <a:sym typeface="Canva Sans Bold"/>
              </a:rPr>
              <a:t>Oleh </a:t>
            </a:r>
            <a:r>
              <a:rPr lang="en-US" sz="7368" b="1" dirty="0" err="1">
                <a:solidFill>
                  <a:srgbClr val="000000"/>
                </a:solidFill>
                <a:latin typeface="Canva Sans Bold"/>
                <a:ea typeface="Canva Sans Bold"/>
                <a:cs typeface="Canva Sans Bold"/>
                <a:sym typeface="Canva Sans Bold"/>
              </a:rPr>
              <a:t>kuasa</a:t>
            </a:r>
            <a:r>
              <a:rPr lang="en-US" sz="7368" b="1" dirty="0">
                <a:solidFill>
                  <a:srgbClr val="000000"/>
                </a:solidFill>
                <a:latin typeface="Canva Sans Bold"/>
                <a:ea typeface="Canva Sans Bold"/>
                <a:cs typeface="Canva Sans Bold"/>
                <a:sym typeface="Canva Sans Bold"/>
              </a:rPr>
              <a:t> </a:t>
            </a:r>
            <a:r>
              <a:rPr lang="en-US" sz="7368" b="1" dirty="0" err="1">
                <a:solidFill>
                  <a:srgbClr val="000000"/>
                </a:solidFill>
                <a:latin typeface="Canva Sans Bold"/>
                <a:ea typeface="Canva Sans Bold"/>
                <a:cs typeface="Canva Sans Bold"/>
                <a:sym typeface="Canva Sans Bold"/>
              </a:rPr>
              <a:t>Roh</a:t>
            </a:r>
            <a:r>
              <a:rPr lang="en-US" sz="7368" b="1" dirty="0">
                <a:solidFill>
                  <a:srgbClr val="000000"/>
                </a:solidFill>
                <a:latin typeface="Canva Sans Bold"/>
                <a:ea typeface="Canva Sans Bold"/>
                <a:cs typeface="Canva Sans Bold"/>
                <a:sym typeface="Canva Sans Bold"/>
              </a:rPr>
              <a:t> Kudus </a:t>
            </a:r>
            <a:r>
              <a:rPr lang="en-US" sz="7368" b="1" dirty="0" err="1">
                <a:solidFill>
                  <a:srgbClr val="000000"/>
                </a:solidFill>
                <a:latin typeface="Canva Sans Bold"/>
                <a:ea typeface="Canva Sans Bold"/>
                <a:cs typeface="Canva Sans Bold"/>
                <a:sym typeface="Canva Sans Bold"/>
              </a:rPr>
              <a:t>kita</a:t>
            </a:r>
            <a:r>
              <a:rPr lang="en-US" sz="7368" b="1" dirty="0">
                <a:solidFill>
                  <a:srgbClr val="000000"/>
                </a:solidFill>
                <a:latin typeface="Canva Sans Bold"/>
                <a:ea typeface="Canva Sans Bold"/>
                <a:cs typeface="Canva Sans Bold"/>
                <a:sym typeface="Canva Sans Bold"/>
              </a:rPr>
              <a:t> </a:t>
            </a:r>
            <a:r>
              <a:rPr lang="en-US" sz="7368" b="1" dirty="0" err="1">
                <a:solidFill>
                  <a:srgbClr val="000000"/>
                </a:solidFill>
                <a:latin typeface="Canva Sans Bold"/>
                <a:ea typeface="Canva Sans Bold"/>
                <a:cs typeface="Canva Sans Bold"/>
                <a:sym typeface="Canva Sans Bold"/>
              </a:rPr>
              <a:t>dapat</a:t>
            </a:r>
            <a:endParaRPr lang="en-US" sz="7368" b="1" dirty="0">
              <a:solidFill>
                <a:srgbClr val="000000"/>
              </a:solidFill>
              <a:latin typeface="Canva Sans Bold"/>
              <a:ea typeface="Canva Sans Bold"/>
              <a:cs typeface="Canva Sans Bold"/>
              <a:sym typeface="Canva Sans Bold"/>
            </a:endParaRPr>
          </a:p>
        </p:txBody>
      </p:sp>
      <p:sp>
        <p:nvSpPr>
          <p:cNvPr id="4" name="TextBox 4"/>
          <p:cNvSpPr txBox="1"/>
          <p:nvPr/>
        </p:nvSpPr>
        <p:spPr>
          <a:xfrm>
            <a:off x="2644804" y="2195210"/>
            <a:ext cx="13814396" cy="7206741"/>
          </a:xfrm>
          <a:prstGeom prst="rect">
            <a:avLst/>
          </a:prstGeom>
        </p:spPr>
        <p:txBody>
          <a:bodyPr wrap="square" lIns="0" tIns="0" rIns="0" bIns="0" rtlCol="0" anchor="t">
            <a:spAutoFit/>
          </a:bodyPr>
          <a:lstStyle/>
          <a:p>
            <a:pPr algn="just">
              <a:lnSpc>
                <a:spcPts val="14444"/>
              </a:lnSpc>
            </a:pPr>
            <a:r>
              <a:rPr lang="en-US" sz="9200" b="1" dirty="0">
                <a:solidFill>
                  <a:srgbClr val="000000"/>
                </a:solidFill>
                <a:latin typeface="Abadi" panose="020B0604020202020204" pitchFamily="34" charset="0"/>
                <a:ea typeface="Canva Sans Bold"/>
                <a:cs typeface="Canva Sans Bold"/>
                <a:sym typeface="Canva Sans Bold"/>
              </a:rPr>
              <a:t>→ </a:t>
            </a:r>
            <a:r>
              <a:rPr lang="en-US" sz="9200" b="1" dirty="0">
                <a:solidFill>
                  <a:srgbClr val="000000"/>
                </a:solidFill>
                <a:latin typeface="Canva Sans Bold"/>
                <a:ea typeface="Canva Sans Bold"/>
                <a:cs typeface="Canva Sans Bold"/>
                <a:sym typeface="Canva Sans Bold"/>
              </a:rPr>
              <a:t>Kuasa </a:t>
            </a:r>
            <a:r>
              <a:rPr lang="en-US" sz="9200" b="1" dirty="0" err="1">
                <a:solidFill>
                  <a:srgbClr val="000000"/>
                </a:solidFill>
                <a:latin typeface="Canva Sans Bold"/>
                <a:ea typeface="Canva Sans Bold"/>
                <a:cs typeface="Canva Sans Bold"/>
                <a:sym typeface="Canva Sans Bold"/>
              </a:rPr>
              <a:t>Firman</a:t>
            </a:r>
            <a:endParaRPr lang="en-US" sz="9200" b="1" dirty="0">
              <a:solidFill>
                <a:srgbClr val="000000"/>
              </a:solidFill>
              <a:latin typeface="Canva Sans Bold"/>
              <a:ea typeface="Canva Sans Bold"/>
              <a:cs typeface="Canva Sans Bold"/>
              <a:sym typeface="Canva Sans Bold"/>
            </a:endParaRPr>
          </a:p>
          <a:p>
            <a:pPr algn="just">
              <a:lnSpc>
                <a:spcPts val="14444"/>
              </a:lnSpc>
            </a:pPr>
            <a:r>
              <a:rPr lang="en-US" sz="9200" b="1" dirty="0">
                <a:solidFill>
                  <a:srgbClr val="000000"/>
                </a:solidFill>
                <a:latin typeface="Abadi" panose="020B0604020202020204" pitchFamily="34" charset="0"/>
                <a:ea typeface="Canva Sans Bold"/>
                <a:cs typeface="Canva Sans Bold"/>
                <a:sym typeface="Canva Sans Bold"/>
              </a:rPr>
              <a:t>→ </a:t>
            </a:r>
            <a:r>
              <a:rPr lang="en-US" sz="9200" b="1" dirty="0">
                <a:solidFill>
                  <a:srgbClr val="000000"/>
                </a:solidFill>
                <a:latin typeface="Canva Sans Bold"/>
                <a:ea typeface="Canva Sans Bold"/>
                <a:cs typeface="Canva Sans Bold"/>
                <a:sym typeface="Canva Sans Bold"/>
              </a:rPr>
              <a:t>Kuasa </a:t>
            </a:r>
            <a:r>
              <a:rPr lang="en-US" sz="9200" b="1" dirty="0" err="1">
                <a:solidFill>
                  <a:srgbClr val="000000"/>
                </a:solidFill>
                <a:latin typeface="Canva Sans Bold"/>
                <a:ea typeface="Canva Sans Bold"/>
                <a:cs typeface="Canva Sans Bold"/>
                <a:sym typeface="Canva Sans Bold"/>
              </a:rPr>
              <a:t>Injil</a:t>
            </a:r>
            <a:endParaRPr lang="en-US" sz="9200" b="1" dirty="0">
              <a:solidFill>
                <a:srgbClr val="000000"/>
              </a:solidFill>
              <a:latin typeface="Canva Sans Bold"/>
              <a:ea typeface="Canva Sans Bold"/>
              <a:cs typeface="Canva Sans Bold"/>
              <a:sym typeface="Canva Sans Bold"/>
            </a:endParaRPr>
          </a:p>
          <a:p>
            <a:pPr algn="just">
              <a:lnSpc>
                <a:spcPts val="14444"/>
              </a:lnSpc>
            </a:pPr>
            <a:r>
              <a:rPr lang="en-US" sz="9200" b="1" dirty="0">
                <a:solidFill>
                  <a:srgbClr val="000000"/>
                </a:solidFill>
                <a:latin typeface="Abadi" panose="020B0604020202020204" pitchFamily="34" charset="0"/>
                <a:ea typeface="Canva Sans Bold"/>
                <a:cs typeface="Canva Sans Bold"/>
                <a:sym typeface="Canva Sans Bold"/>
              </a:rPr>
              <a:t>→ </a:t>
            </a:r>
            <a:r>
              <a:rPr lang="en-US" sz="9200" b="1" dirty="0">
                <a:solidFill>
                  <a:srgbClr val="000000"/>
                </a:solidFill>
                <a:latin typeface="Canva Sans Bold"/>
                <a:ea typeface="Canva Sans Bold"/>
                <a:cs typeface="Canva Sans Bold"/>
                <a:sym typeface="Canva Sans Bold"/>
              </a:rPr>
              <a:t>Kuasa </a:t>
            </a:r>
            <a:r>
              <a:rPr lang="en-US" sz="9200" b="1" dirty="0" err="1">
                <a:solidFill>
                  <a:srgbClr val="000000"/>
                </a:solidFill>
                <a:latin typeface="Canva Sans Bold"/>
                <a:ea typeface="Canva Sans Bold"/>
                <a:cs typeface="Canva Sans Bold"/>
                <a:sym typeface="Canva Sans Bold"/>
              </a:rPr>
              <a:t>Doa</a:t>
            </a:r>
            <a:endParaRPr lang="en-US" sz="9200" b="1" dirty="0">
              <a:solidFill>
                <a:srgbClr val="000000"/>
              </a:solidFill>
              <a:latin typeface="Canva Sans Bold"/>
              <a:ea typeface="Canva Sans Bold"/>
              <a:cs typeface="Canva Sans Bold"/>
              <a:sym typeface="Canva Sans Bold"/>
            </a:endParaRPr>
          </a:p>
          <a:p>
            <a:pPr algn="just">
              <a:lnSpc>
                <a:spcPts val="14444"/>
              </a:lnSpc>
            </a:pPr>
            <a:r>
              <a:rPr lang="en-US" sz="9200" b="1" dirty="0">
                <a:solidFill>
                  <a:srgbClr val="000000"/>
                </a:solidFill>
                <a:latin typeface="Abadi" panose="020B0604020202020204" pitchFamily="34" charset="0"/>
                <a:ea typeface="Canva Sans Bold"/>
                <a:cs typeface="Canva Sans Bold"/>
                <a:sym typeface="Canva Sans Bold"/>
              </a:rPr>
              <a:t>→ </a:t>
            </a:r>
            <a:r>
              <a:rPr lang="en-US" sz="9200" b="1" dirty="0" err="1">
                <a:solidFill>
                  <a:srgbClr val="000000"/>
                </a:solidFill>
                <a:latin typeface="Canva Sans Bold"/>
                <a:ea typeface="Canva Sans Bold"/>
                <a:cs typeface="Canva Sans Bold"/>
                <a:sym typeface="Canva Sans Bold"/>
              </a:rPr>
              <a:t>KuasaDarah</a:t>
            </a:r>
            <a:r>
              <a:rPr lang="en-US" sz="9200" b="1" dirty="0">
                <a:solidFill>
                  <a:srgbClr val="000000"/>
                </a:solidFill>
                <a:latin typeface="Canva Sans Bold"/>
                <a:ea typeface="Canva Sans Bold"/>
                <a:cs typeface="Canva Sans Bold"/>
                <a:sym typeface="Canva Sans Bold"/>
              </a:rPr>
              <a:t> </a:t>
            </a:r>
            <a:r>
              <a:rPr lang="en-US" sz="9200" b="1" dirty="0" err="1">
                <a:solidFill>
                  <a:srgbClr val="000000"/>
                </a:solidFill>
                <a:latin typeface="Canva Sans Bold"/>
                <a:ea typeface="Canva Sans Bold"/>
                <a:cs typeface="Canva Sans Bold"/>
                <a:sym typeface="Canva Sans Bold"/>
              </a:rPr>
              <a:t>Kristus</a:t>
            </a:r>
            <a:endParaRPr lang="en-US" sz="9200" b="1" dirty="0">
              <a:solidFill>
                <a:srgbClr val="000000"/>
              </a:solidFill>
              <a:latin typeface="Canva Sans Bold"/>
              <a:ea typeface="Canva Sans Bold"/>
              <a:cs typeface="Canva Sans Bold"/>
              <a:sym typeface="Canva Sans Bold"/>
            </a:endParaRPr>
          </a:p>
        </p:txBody>
      </p:sp>
      <p:sp>
        <p:nvSpPr>
          <p:cNvPr id="5" name="Arrow: Chevron 4">
            <a:extLst>
              <a:ext uri="{FF2B5EF4-FFF2-40B4-BE49-F238E27FC236}">
                <a16:creationId xmlns:a16="http://schemas.microsoft.com/office/drawing/2014/main" id="{E014F759-DC3E-4449-8387-550BFE8F870B}"/>
              </a:ext>
            </a:extLst>
          </p:cNvPr>
          <p:cNvSpPr/>
          <p:nvPr/>
        </p:nvSpPr>
        <p:spPr>
          <a:xfrm>
            <a:off x="1676400" y="2933700"/>
            <a:ext cx="990600" cy="609600"/>
          </a:xfrm>
          <a:prstGeom prst="chevr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Arrow: Chevron 5">
            <a:extLst>
              <a:ext uri="{FF2B5EF4-FFF2-40B4-BE49-F238E27FC236}">
                <a16:creationId xmlns:a16="http://schemas.microsoft.com/office/drawing/2014/main" id="{D5132A97-1F30-48FC-A36B-2D05A24473ED}"/>
              </a:ext>
            </a:extLst>
          </p:cNvPr>
          <p:cNvSpPr/>
          <p:nvPr/>
        </p:nvSpPr>
        <p:spPr>
          <a:xfrm>
            <a:off x="1676400" y="4777740"/>
            <a:ext cx="990600" cy="609600"/>
          </a:xfrm>
          <a:prstGeom prst="chevr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Arrow: Chevron 6">
            <a:extLst>
              <a:ext uri="{FF2B5EF4-FFF2-40B4-BE49-F238E27FC236}">
                <a16:creationId xmlns:a16="http://schemas.microsoft.com/office/drawing/2014/main" id="{93573305-6984-4AAD-BEE3-F8755975877A}"/>
              </a:ext>
            </a:extLst>
          </p:cNvPr>
          <p:cNvSpPr/>
          <p:nvPr/>
        </p:nvSpPr>
        <p:spPr>
          <a:xfrm>
            <a:off x="1699260" y="6614161"/>
            <a:ext cx="990600" cy="609600"/>
          </a:xfrm>
          <a:prstGeom prst="chevr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hevron 7">
            <a:extLst>
              <a:ext uri="{FF2B5EF4-FFF2-40B4-BE49-F238E27FC236}">
                <a16:creationId xmlns:a16="http://schemas.microsoft.com/office/drawing/2014/main" id="{58E7B008-8B75-4CD9-A208-223A622840A8}"/>
              </a:ext>
            </a:extLst>
          </p:cNvPr>
          <p:cNvSpPr/>
          <p:nvPr/>
        </p:nvSpPr>
        <p:spPr>
          <a:xfrm>
            <a:off x="1783080" y="8427722"/>
            <a:ext cx="990600" cy="609600"/>
          </a:xfrm>
          <a:prstGeom prst="chevr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210148" y="4603983"/>
            <a:ext cx="12053098" cy="5683017"/>
            <a:chOff x="0" y="0"/>
            <a:chExt cx="3174478" cy="1496762"/>
          </a:xfrm>
        </p:grpSpPr>
        <p:sp>
          <p:nvSpPr>
            <p:cNvPr id="4" name="Freeform 4"/>
            <p:cNvSpPr/>
            <p:nvPr/>
          </p:nvSpPr>
          <p:spPr>
            <a:xfrm>
              <a:off x="0" y="0"/>
              <a:ext cx="3174478" cy="1496762"/>
            </a:xfrm>
            <a:custGeom>
              <a:avLst/>
              <a:gdLst/>
              <a:ahLst/>
              <a:cxnLst/>
              <a:rect l="l" t="t" r="r" b="b"/>
              <a:pathLst>
                <a:path w="3174478" h="1496762">
                  <a:moveTo>
                    <a:pt x="32758" y="0"/>
                  </a:moveTo>
                  <a:lnTo>
                    <a:pt x="3141720" y="0"/>
                  </a:lnTo>
                  <a:cubicBezTo>
                    <a:pt x="3159812" y="0"/>
                    <a:pt x="3174478" y="14666"/>
                    <a:pt x="3174478" y="32758"/>
                  </a:cubicBezTo>
                  <a:lnTo>
                    <a:pt x="3174478" y="1464004"/>
                  </a:lnTo>
                  <a:cubicBezTo>
                    <a:pt x="3174478" y="1482095"/>
                    <a:pt x="3159812" y="1496762"/>
                    <a:pt x="3141720" y="1496762"/>
                  </a:cubicBezTo>
                  <a:lnTo>
                    <a:pt x="32758" y="1496762"/>
                  </a:lnTo>
                  <a:cubicBezTo>
                    <a:pt x="14666" y="1496762"/>
                    <a:pt x="0" y="1482095"/>
                    <a:pt x="0" y="1464004"/>
                  </a:cubicBezTo>
                  <a:lnTo>
                    <a:pt x="0" y="32758"/>
                  </a:lnTo>
                  <a:cubicBezTo>
                    <a:pt x="0" y="14666"/>
                    <a:pt x="14666" y="0"/>
                    <a:pt x="32758" y="0"/>
                  </a:cubicBezTo>
                  <a:close/>
                </a:path>
              </a:pathLst>
            </a:custGeom>
            <a:solidFill>
              <a:srgbClr val="EFE7DA"/>
            </a:solidFill>
          </p:spPr>
        </p:sp>
        <p:sp>
          <p:nvSpPr>
            <p:cNvPr id="5" name="TextBox 5"/>
            <p:cNvSpPr txBox="1"/>
            <p:nvPr/>
          </p:nvSpPr>
          <p:spPr>
            <a:xfrm>
              <a:off x="0" y="0"/>
              <a:ext cx="3174478" cy="1496762"/>
            </a:xfrm>
            <a:prstGeom prst="rect">
              <a:avLst/>
            </a:prstGeom>
          </p:spPr>
          <p:txBody>
            <a:bodyPr lIns="50800" tIns="50800" rIns="50800" bIns="50800" rtlCol="0" anchor="ctr"/>
            <a:lstStyle/>
            <a:p>
              <a:pPr algn="ctr">
                <a:lnSpc>
                  <a:spcPts val="2400"/>
                </a:lnSpc>
              </a:pPr>
              <a:endParaRPr/>
            </a:p>
          </p:txBody>
        </p:sp>
      </p:grpSp>
      <p:sp>
        <p:nvSpPr>
          <p:cNvPr id="6" name="TextBox 6"/>
          <p:cNvSpPr txBox="1"/>
          <p:nvPr/>
        </p:nvSpPr>
        <p:spPr>
          <a:xfrm>
            <a:off x="813603" y="1610193"/>
            <a:ext cx="7182933" cy="976630"/>
          </a:xfrm>
          <a:prstGeom prst="rect">
            <a:avLst/>
          </a:prstGeom>
        </p:spPr>
        <p:txBody>
          <a:bodyPr lIns="0" tIns="0" rIns="0" bIns="0" rtlCol="0" anchor="t">
            <a:spAutoFit/>
          </a:bodyPr>
          <a:lstStyle/>
          <a:p>
            <a:pPr algn="l">
              <a:lnSpc>
                <a:spcPts val="6860"/>
              </a:lnSpc>
            </a:pPr>
            <a:r>
              <a:rPr lang="en-US" sz="7000" b="1">
                <a:solidFill>
                  <a:srgbClr val="FFFFFF"/>
                </a:solidFill>
                <a:latin typeface="Poppins Bold"/>
                <a:ea typeface="Poppins Bold"/>
                <a:cs typeface="Poppins Bold"/>
                <a:sym typeface="Poppins Bold"/>
              </a:rPr>
              <a:t>Kuasa Firman</a:t>
            </a:r>
          </a:p>
        </p:txBody>
      </p:sp>
      <p:sp>
        <p:nvSpPr>
          <p:cNvPr id="7" name="TextBox 7"/>
          <p:cNvSpPr txBox="1"/>
          <p:nvPr/>
        </p:nvSpPr>
        <p:spPr>
          <a:xfrm>
            <a:off x="1028700" y="2726599"/>
            <a:ext cx="5946511" cy="1505605"/>
          </a:xfrm>
          <a:prstGeom prst="rect">
            <a:avLst/>
          </a:prstGeom>
        </p:spPr>
        <p:txBody>
          <a:bodyPr lIns="0" tIns="0" rIns="0" bIns="0" rtlCol="0" anchor="t">
            <a:spAutoFit/>
          </a:bodyPr>
          <a:lstStyle/>
          <a:p>
            <a:pPr algn="l">
              <a:lnSpc>
                <a:spcPts val="12876"/>
              </a:lnSpc>
            </a:pPr>
            <a:r>
              <a:rPr lang="en-US" sz="7200" b="1" dirty="0" err="1">
                <a:solidFill>
                  <a:srgbClr val="FFFFFF"/>
                </a:solidFill>
                <a:latin typeface="Canva Sans Bold"/>
                <a:ea typeface="Canva Sans Bold"/>
                <a:cs typeface="Canva Sans Bold"/>
                <a:sym typeface="Canva Sans Bold"/>
              </a:rPr>
              <a:t>Ibrani</a:t>
            </a:r>
            <a:r>
              <a:rPr lang="en-US" sz="7200" b="1" dirty="0">
                <a:solidFill>
                  <a:srgbClr val="FFFFFF"/>
                </a:solidFill>
                <a:latin typeface="Canva Sans Bold"/>
                <a:ea typeface="Canva Sans Bold"/>
                <a:cs typeface="Canva Sans Bold"/>
                <a:sym typeface="Canva Sans Bold"/>
              </a:rPr>
              <a:t> 4:12</a:t>
            </a:r>
          </a:p>
        </p:txBody>
      </p:sp>
      <p:sp>
        <p:nvSpPr>
          <p:cNvPr id="8" name="TextBox 8"/>
          <p:cNvSpPr txBox="1"/>
          <p:nvPr/>
        </p:nvSpPr>
        <p:spPr>
          <a:xfrm>
            <a:off x="813603" y="9287624"/>
            <a:ext cx="10575842" cy="591061"/>
          </a:xfrm>
          <a:prstGeom prst="rect">
            <a:avLst/>
          </a:prstGeom>
        </p:spPr>
        <p:txBody>
          <a:bodyPr lIns="0" tIns="0" rIns="0" bIns="0" rtlCol="0" anchor="t">
            <a:spAutoFit/>
          </a:bodyPr>
          <a:lstStyle/>
          <a:p>
            <a:pPr algn="ctr">
              <a:lnSpc>
                <a:spcPts val="4981"/>
              </a:lnSpc>
            </a:pPr>
            <a:r>
              <a:rPr lang="en-US" sz="3558" b="1" dirty="0">
                <a:solidFill>
                  <a:srgbClr val="000000"/>
                </a:solidFill>
                <a:latin typeface="Canva Sans Bold"/>
                <a:ea typeface="Canva Sans Bold"/>
                <a:cs typeface="Canva Sans Bold"/>
                <a:sym typeface="Canva Sans Bold"/>
              </a:rPr>
              <a:t>1 </a:t>
            </a:r>
            <a:r>
              <a:rPr lang="en-US" sz="3558" b="1" dirty="0" err="1">
                <a:solidFill>
                  <a:srgbClr val="000000"/>
                </a:solidFill>
                <a:latin typeface="Canva Sans Bold"/>
                <a:ea typeface="Canva Sans Bold"/>
                <a:cs typeface="Canva Sans Bold"/>
                <a:sym typeface="Canva Sans Bold"/>
              </a:rPr>
              <a:t>Tesalonika</a:t>
            </a:r>
            <a:r>
              <a:rPr lang="en-US" sz="3558" b="1" dirty="0">
                <a:solidFill>
                  <a:srgbClr val="000000"/>
                </a:solidFill>
                <a:latin typeface="Canva Sans Bold"/>
                <a:ea typeface="Canva Sans Bold"/>
                <a:cs typeface="Canva Sans Bold"/>
                <a:sym typeface="Canva Sans Bold"/>
              </a:rPr>
              <a:t> 2:13, </a:t>
            </a:r>
            <a:r>
              <a:rPr lang="en-US" sz="3558" b="1" dirty="0" err="1">
                <a:solidFill>
                  <a:srgbClr val="000000"/>
                </a:solidFill>
                <a:latin typeface="Canva Sans Bold"/>
                <a:ea typeface="Canva Sans Bold"/>
                <a:cs typeface="Canva Sans Bold"/>
                <a:sym typeface="Canva Sans Bold"/>
              </a:rPr>
              <a:t>Yohanes</a:t>
            </a:r>
            <a:r>
              <a:rPr lang="en-US" sz="3558" b="1" dirty="0">
                <a:solidFill>
                  <a:srgbClr val="000000"/>
                </a:solidFill>
                <a:latin typeface="Canva Sans Bold"/>
                <a:ea typeface="Canva Sans Bold"/>
                <a:cs typeface="Canva Sans Bold"/>
                <a:sym typeface="Canva Sans Bold"/>
              </a:rPr>
              <a:t> 15:7, Markus 12:24</a:t>
            </a:r>
          </a:p>
        </p:txBody>
      </p:sp>
      <p:sp>
        <p:nvSpPr>
          <p:cNvPr id="9" name="TextBox 9"/>
          <p:cNvSpPr txBox="1"/>
          <p:nvPr/>
        </p:nvSpPr>
        <p:spPr>
          <a:xfrm>
            <a:off x="813603" y="4724899"/>
            <a:ext cx="11258024" cy="3991225"/>
          </a:xfrm>
          <a:prstGeom prst="rect">
            <a:avLst/>
          </a:prstGeom>
        </p:spPr>
        <p:txBody>
          <a:bodyPr lIns="0" tIns="0" rIns="0" bIns="0" rtlCol="0" anchor="t">
            <a:spAutoFit/>
          </a:bodyPr>
          <a:lstStyle/>
          <a:p>
            <a:pPr algn="l">
              <a:lnSpc>
                <a:spcPts val="6440"/>
              </a:lnSpc>
            </a:pPr>
            <a:r>
              <a:rPr lang="en-US" sz="3558" b="1">
                <a:solidFill>
                  <a:srgbClr val="000000"/>
                </a:solidFill>
                <a:latin typeface="Canva Sans Bold"/>
                <a:ea typeface="Canva Sans Bold"/>
                <a:cs typeface="Canva Sans Bold"/>
                <a:sym typeface="Canva Sans Bold"/>
              </a:rPr>
              <a:t>Sebab firman Allah hidup dan kuat dan lebih tajam dari pada pedang bermata dua mana pun; ia menusuk amat dalam sampai memisahkan jiwa dan roh, sendi-sendi dan sumsum; ia sanggup membedakan pertimbangan dan pikiran hati kita.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085114"/>
            <a:chOff x="0" y="0"/>
            <a:chExt cx="24384000" cy="14780151"/>
          </a:xfrm>
        </p:grpSpPr>
        <p:pic>
          <p:nvPicPr>
            <p:cNvPr id="3" name="Picture 3"/>
            <p:cNvPicPr>
              <a:picLocks noChangeAspect="1"/>
            </p:cNvPicPr>
            <p:nvPr/>
          </p:nvPicPr>
          <p:blipFill>
            <a:blip r:embed="rId2"/>
            <a:srcRect l="25595" r="25595" b="55637"/>
            <a:stretch>
              <a:fillRect/>
            </a:stretch>
          </p:blipFill>
          <p:spPr>
            <a:xfrm>
              <a:off x="0" y="0"/>
              <a:ext cx="24384000" cy="14780151"/>
            </a:xfrm>
            <a:prstGeom prst="rect">
              <a:avLst/>
            </a:prstGeom>
          </p:spPr>
        </p:pic>
      </p:grpSp>
      <p:sp>
        <p:nvSpPr>
          <p:cNvPr id="4" name="TextBox 4"/>
          <p:cNvSpPr txBox="1"/>
          <p:nvPr/>
        </p:nvSpPr>
        <p:spPr>
          <a:xfrm>
            <a:off x="1360723" y="638725"/>
            <a:ext cx="5884237" cy="976630"/>
          </a:xfrm>
          <a:prstGeom prst="rect">
            <a:avLst/>
          </a:prstGeom>
        </p:spPr>
        <p:txBody>
          <a:bodyPr lIns="0" tIns="0" rIns="0" bIns="0" rtlCol="0" anchor="t">
            <a:spAutoFit/>
          </a:bodyPr>
          <a:lstStyle/>
          <a:p>
            <a:pPr algn="l">
              <a:lnSpc>
                <a:spcPts val="6860"/>
              </a:lnSpc>
            </a:pPr>
            <a:r>
              <a:rPr lang="en-US" sz="7000" b="1">
                <a:solidFill>
                  <a:srgbClr val="FFFFFF"/>
                </a:solidFill>
                <a:latin typeface="Poppins Bold"/>
                <a:ea typeface="Poppins Bold"/>
                <a:cs typeface="Poppins Bold"/>
                <a:sym typeface="Poppins Bold"/>
              </a:rPr>
              <a:t>Kuasa Injil</a:t>
            </a:r>
          </a:p>
        </p:txBody>
      </p:sp>
      <p:grpSp>
        <p:nvGrpSpPr>
          <p:cNvPr id="5" name="Group 5"/>
          <p:cNvGrpSpPr/>
          <p:nvPr/>
        </p:nvGrpSpPr>
        <p:grpSpPr>
          <a:xfrm>
            <a:off x="6483534" y="1084178"/>
            <a:ext cx="11555835" cy="4716735"/>
            <a:chOff x="0" y="0"/>
            <a:chExt cx="3043512" cy="1242268"/>
          </a:xfrm>
        </p:grpSpPr>
        <p:sp>
          <p:nvSpPr>
            <p:cNvPr id="6" name="Freeform 6"/>
            <p:cNvSpPr/>
            <p:nvPr/>
          </p:nvSpPr>
          <p:spPr>
            <a:xfrm>
              <a:off x="0" y="0"/>
              <a:ext cx="3043512" cy="1242268"/>
            </a:xfrm>
            <a:custGeom>
              <a:avLst/>
              <a:gdLst/>
              <a:ahLst/>
              <a:cxnLst/>
              <a:rect l="l" t="t" r="r" b="b"/>
              <a:pathLst>
                <a:path w="3043512" h="1242268">
                  <a:moveTo>
                    <a:pt x="34168" y="0"/>
                  </a:moveTo>
                  <a:lnTo>
                    <a:pt x="3009344" y="0"/>
                  </a:lnTo>
                  <a:cubicBezTo>
                    <a:pt x="3028215" y="0"/>
                    <a:pt x="3043512" y="15297"/>
                    <a:pt x="3043512" y="34168"/>
                  </a:cubicBezTo>
                  <a:lnTo>
                    <a:pt x="3043512" y="1208100"/>
                  </a:lnTo>
                  <a:cubicBezTo>
                    <a:pt x="3043512" y="1217162"/>
                    <a:pt x="3039912" y="1225852"/>
                    <a:pt x="3033505" y="1232260"/>
                  </a:cubicBezTo>
                  <a:cubicBezTo>
                    <a:pt x="3027097" y="1238668"/>
                    <a:pt x="3018406" y="1242268"/>
                    <a:pt x="3009344" y="1242268"/>
                  </a:cubicBezTo>
                  <a:lnTo>
                    <a:pt x="34168" y="1242268"/>
                  </a:lnTo>
                  <a:cubicBezTo>
                    <a:pt x="25106" y="1242268"/>
                    <a:pt x="16415" y="1238668"/>
                    <a:pt x="10008" y="1232260"/>
                  </a:cubicBezTo>
                  <a:cubicBezTo>
                    <a:pt x="3600" y="1225852"/>
                    <a:pt x="0" y="1217162"/>
                    <a:pt x="0" y="1208100"/>
                  </a:cubicBezTo>
                  <a:lnTo>
                    <a:pt x="0" y="34168"/>
                  </a:lnTo>
                  <a:cubicBezTo>
                    <a:pt x="0" y="25106"/>
                    <a:pt x="3600" y="16415"/>
                    <a:pt x="10008" y="10008"/>
                  </a:cubicBezTo>
                  <a:cubicBezTo>
                    <a:pt x="16415" y="3600"/>
                    <a:pt x="25106" y="0"/>
                    <a:pt x="34168" y="0"/>
                  </a:cubicBezTo>
                  <a:close/>
                </a:path>
              </a:pathLst>
            </a:custGeom>
            <a:solidFill>
              <a:srgbClr val="EFE7DA"/>
            </a:solidFill>
          </p:spPr>
        </p:sp>
        <p:sp>
          <p:nvSpPr>
            <p:cNvPr id="7" name="TextBox 7"/>
            <p:cNvSpPr txBox="1"/>
            <p:nvPr/>
          </p:nvSpPr>
          <p:spPr>
            <a:xfrm>
              <a:off x="0" y="0"/>
              <a:ext cx="3043512" cy="1242268"/>
            </a:xfrm>
            <a:prstGeom prst="rect">
              <a:avLst/>
            </a:prstGeom>
          </p:spPr>
          <p:txBody>
            <a:bodyPr lIns="50800" tIns="50800" rIns="50800" bIns="50800" rtlCol="0" anchor="ctr"/>
            <a:lstStyle/>
            <a:p>
              <a:pPr algn="ctr">
                <a:lnSpc>
                  <a:spcPts val="2400"/>
                </a:lnSpc>
              </a:pPr>
              <a:endParaRPr/>
            </a:p>
          </p:txBody>
        </p:sp>
      </p:grpSp>
      <p:sp>
        <p:nvSpPr>
          <p:cNvPr id="8" name="TextBox 8"/>
          <p:cNvSpPr txBox="1"/>
          <p:nvPr/>
        </p:nvSpPr>
        <p:spPr>
          <a:xfrm>
            <a:off x="6775204" y="1599705"/>
            <a:ext cx="11052965" cy="3852233"/>
          </a:xfrm>
          <a:prstGeom prst="rect">
            <a:avLst/>
          </a:prstGeom>
        </p:spPr>
        <p:txBody>
          <a:bodyPr lIns="0" tIns="0" rIns="0" bIns="0" rtlCol="0" anchor="t">
            <a:spAutoFit/>
          </a:bodyPr>
          <a:lstStyle/>
          <a:p>
            <a:pPr algn="ctr">
              <a:lnSpc>
                <a:spcPts val="7675"/>
              </a:lnSpc>
            </a:pPr>
            <a:r>
              <a:rPr lang="en-US" sz="5482" b="1">
                <a:solidFill>
                  <a:srgbClr val="18161A"/>
                </a:solidFill>
                <a:latin typeface="Canva Sans Bold"/>
                <a:ea typeface="Canva Sans Bold"/>
                <a:cs typeface="Canva Sans Bold"/>
                <a:sym typeface="Canva Sans Bold"/>
              </a:rPr>
              <a:t>dan kamu akan menjadi saksi-Ku di Yerusalem dan di seluruh Yudea dan Samaria dan sampai ke ujung bumi."</a:t>
            </a:r>
          </a:p>
        </p:txBody>
      </p:sp>
      <p:grpSp>
        <p:nvGrpSpPr>
          <p:cNvPr id="9" name="Group 9"/>
          <p:cNvGrpSpPr/>
          <p:nvPr/>
        </p:nvGrpSpPr>
        <p:grpSpPr>
          <a:xfrm>
            <a:off x="475279" y="6409396"/>
            <a:ext cx="5371131" cy="3256026"/>
            <a:chOff x="0" y="0"/>
            <a:chExt cx="1414619" cy="857554"/>
          </a:xfrm>
        </p:grpSpPr>
        <p:sp>
          <p:nvSpPr>
            <p:cNvPr id="10" name="Freeform 10"/>
            <p:cNvSpPr/>
            <p:nvPr/>
          </p:nvSpPr>
          <p:spPr>
            <a:xfrm>
              <a:off x="0" y="0"/>
              <a:ext cx="1414619" cy="857554"/>
            </a:xfrm>
            <a:custGeom>
              <a:avLst/>
              <a:gdLst/>
              <a:ahLst/>
              <a:cxnLst/>
              <a:rect l="l" t="t" r="r" b="b"/>
              <a:pathLst>
                <a:path w="1414619" h="857554">
                  <a:moveTo>
                    <a:pt x="73511" y="0"/>
                  </a:moveTo>
                  <a:lnTo>
                    <a:pt x="1341108" y="0"/>
                  </a:lnTo>
                  <a:cubicBezTo>
                    <a:pt x="1381707" y="0"/>
                    <a:pt x="1414619" y="32912"/>
                    <a:pt x="1414619" y="73511"/>
                  </a:cubicBezTo>
                  <a:lnTo>
                    <a:pt x="1414619" y="784043"/>
                  </a:lnTo>
                  <a:cubicBezTo>
                    <a:pt x="1414619" y="803539"/>
                    <a:pt x="1406874" y="822237"/>
                    <a:pt x="1393088" y="836023"/>
                  </a:cubicBezTo>
                  <a:cubicBezTo>
                    <a:pt x="1379302" y="849809"/>
                    <a:pt x="1360604" y="857554"/>
                    <a:pt x="1341108" y="857554"/>
                  </a:cubicBezTo>
                  <a:lnTo>
                    <a:pt x="73511" y="857554"/>
                  </a:lnTo>
                  <a:cubicBezTo>
                    <a:pt x="54015" y="857554"/>
                    <a:pt x="35317" y="849809"/>
                    <a:pt x="21531" y="836023"/>
                  </a:cubicBezTo>
                  <a:cubicBezTo>
                    <a:pt x="7745" y="822237"/>
                    <a:pt x="0" y="803539"/>
                    <a:pt x="0" y="784043"/>
                  </a:cubicBezTo>
                  <a:lnTo>
                    <a:pt x="0" y="73511"/>
                  </a:lnTo>
                  <a:cubicBezTo>
                    <a:pt x="0" y="54015"/>
                    <a:pt x="7745" y="35317"/>
                    <a:pt x="21531" y="21531"/>
                  </a:cubicBezTo>
                  <a:cubicBezTo>
                    <a:pt x="35317" y="7745"/>
                    <a:pt x="54015" y="0"/>
                    <a:pt x="73511" y="0"/>
                  </a:cubicBezTo>
                  <a:close/>
                </a:path>
              </a:pathLst>
            </a:custGeom>
            <a:solidFill>
              <a:srgbClr val="EFE7DA"/>
            </a:solidFill>
          </p:spPr>
        </p:sp>
        <p:sp>
          <p:nvSpPr>
            <p:cNvPr id="11" name="TextBox 11"/>
            <p:cNvSpPr txBox="1"/>
            <p:nvPr/>
          </p:nvSpPr>
          <p:spPr>
            <a:xfrm>
              <a:off x="0" y="0"/>
              <a:ext cx="1414619" cy="857554"/>
            </a:xfrm>
            <a:prstGeom prst="rect">
              <a:avLst/>
            </a:prstGeom>
          </p:spPr>
          <p:txBody>
            <a:bodyPr lIns="50800" tIns="50800" rIns="50800" bIns="50800" rtlCol="0" anchor="ctr"/>
            <a:lstStyle/>
            <a:p>
              <a:pPr algn="ctr">
                <a:lnSpc>
                  <a:spcPts val="2400"/>
                </a:lnSpc>
              </a:pPr>
              <a:endParaRPr/>
            </a:p>
          </p:txBody>
        </p:sp>
      </p:grpSp>
      <p:sp>
        <p:nvSpPr>
          <p:cNvPr id="12" name="TextBox 12"/>
          <p:cNvSpPr txBox="1"/>
          <p:nvPr/>
        </p:nvSpPr>
        <p:spPr>
          <a:xfrm>
            <a:off x="1028700" y="6523355"/>
            <a:ext cx="4248083" cy="273494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Roma 1:16</a:t>
            </a:r>
          </a:p>
          <a:p>
            <a:pPr algn="ctr">
              <a:lnSpc>
                <a:spcPts val="7279"/>
              </a:lnSpc>
            </a:pPr>
            <a:r>
              <a:rPr lang="en-US" sz="5199" b="1">
                <a:solidFill>
                  <a:srgbClr val="000000"/>
                </a:solidFill>
                <a:latin typeface="Canva Sans Bold"/>
                <a:ea typeface="Canva Sans Bold"/>
                <a:cs typeface="Canva Sans Bold"/>
                <a:sym typeface="Canva Sans Bold"/>
              </a:rPr>
              <a:t>1 Kor. 1:18</a:t>
            </a:r>
          </a:p>
          <a:p>
            <a:pPr algn="ctr">
              <a:lnSpc>
                <a:spcPts val="7279"/>
              </a:lnSpc>
            </a:pPr>
            <a:r>
              <a:rPr lang="en-US" sz="5199" b="1">
                <a:solidFill>
                  <a:srgbClr val="000000"/>
                </a:solidFill>
                <a:latin typeface="Canva Sans Bold"/>
                <a:ea typeface="Canva Sans Bold"/>
                <a:cs typeface="Canva Sans Bold"/>
                <a:sym typeface="Canva Sans Bold"/>
              </a:rPr>
              <a:t>II Tim. 1:8</a:t>
            </a: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705600" y="669557"/>
            <a:ext cx="6965380" cy="1094230"/>
          </a:xfrm>
          <a:prstGeom prst="rect">
            <a:avLst/>
          </a:prstGeom>
        </p:spPr>
        <p:txBody>
          <a:bodyPr lIns="0" tIns="0" rIns="0" bIns="0" rtlCol="0" anchor="t">
            <a:spAutoFit/>
          </a:bodyPr>
          <a:lstStyle/>
          <a:p>
            <a:pPr algn="l">
              <a:lnSpc>
                <a:spcPts val="7643"/>
              </a:lnSpc>
            </a:pPr>
            <a:r>
              <a:rPr lang="en-US" sz="7799" b="1" dirty="0">
                <a:solidFill>
                  <a:srgbClr val="A18D75"/>
                </a:solidFill>
                <a:latin typeface="Poppins Bold"/>
                <a:ea typeface="Poppins Bold"/>
                <a:cs typeface="Poppins Bold"/>
                <a:sym typeface="Poppins Bold"/>
              </a:rPr>
              <a:t>Kuasa </a:t>
            </a:r>
            <a:r>
              <a:rPr lang="en-US" sz="7799" b="1" dirty="0" err="1">
                <a:solidFill>
                  <a:srgbClr val="A18D75"/>
                </a:solidFill>
                <a:latin typeface="Poppins Bold"/>
                <a:ea typeface="Poppins Bold"/>
                <a:cs typeface="Poppins Bold"/>
                <a:sym typeface="Poppins Bold"/>
              </a:rPr>
              <a:t>Doa</a:t>
            </a:r>
            <a:endParaRPr lang="en-US" sz="7799" b="1" dirty="0">
              <a:solidFill>
                <a:srgbClr val="A18D75"/>
              </a:solidFill>
              <a:latin typeface="Poppins Bold"/>
              <a:ea typeface="Poppins Bold"/>
              <a:cs typeface="Poppins Bold"/>
              <a:sym typeface="Poppins Bold"/>
            </a:endParaRPr>
          </a:p>
        </p:txBody>
      </p:sp>
      <p:sp>
        <p:nvSpPr>
          <p:cNvPr id="3" name="TextBox 3"/>
          <p:cNvSpPr txBox="1"/>
          <p:nvPr/>
        </p:nvSpPr>
        <p:spPr>
          <a:xfrm>
            <a:off x="1600200" y="3162300"/>
            <a:ext cx="15459800" cy="5908028"/>
          </a:xfrm>
          <a:prstGeom prst="rect">
            <a:avLst/>
          </a:prstGeom>
        </p:spPr>
        <p:txBody>
          <a:bodyPr wrap="square" lIns="0" tIns="0" rIns="0" bIns="0" rtlCol="0" anchor="t">
            <a:spAutoFit/>
          </a:bodyPr>
          <a:lstStyle/>
          <a:p>
            <a:pPr marL="0" lvl="0" indent="0" algn="l">
              <a:lnSpc>
                <a:spcPts val="5778"/>
              </a:lnSpc>
            </a:pPr>
            <a:r>
              <a:rPr lang="en-US" sz="4000" dirty="0">
                <a:solidFill>
                  <a:srgbClr val="18161A"/>
                </a:solidFill>
                <a:latin typeface="Poppins"/>
                <a:ea typeface="Poppins"/>
                <a:cs typeface="Poppins"/>
                <a:sym typeface="Poppins"/>
              </a:rPr>
              <a:t>16 Karena </a:t>
            </a:r>
            <a:r>
              <a:rPr lang="en-US" sz="4000" dirty="0" err="1">
                <a:solidFill>
                  <a:srgbClr val="18161A"/>
                </a:solidFill>
                <a:latin typeface="Poppins"/>
                <a:ea typeface="Poppins"/>
                <a:cs typeface="Poppins"/>
                <a:sym typeface="Poppins"/>
              </a:rPr>
              <a:t>itu</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hendaklah</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kamu</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saling</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mengaku</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dosamu</a:t>
            </a:r>
            <a:r>
              <a:rPr lang="en-US" sz="4000" dirty="0">
                <a:solidFill>
                  <a:srgbClr val="18161A"/>
                </a:solidFill>
                <a:latin typeface="Poppins"/>
                <a:ea typeface="Poppins"/>
                <a:cs typeface="Poppins"/>
                <a:sym typeface="Poppins"/>
              </a:rPr>
              <a:t> dan </a:t>
            </a:r>
            <a:r>
              <a:rPr lang="en-US" sz="4000" dirty="0" err="1">
                <a:solidFill>
                  <a:srgbClr val="18161A"/>
                </a:solidFill>
                <a:latin typeface="Poppins"/>
                <a:ea typeface="Poppins"/>
                <a:cs typeface="Poppins"/>
                <a:sym typeface="Poppins"/>
              </a:rPr>
              <a:t>saling</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mendoakan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supaya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kamu</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sembuh</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Doa</a:t>
            </a:r>
            <a:r>
              <a:rPr lang="en-US" sz="4000" dirty="0">
                <a:solidFill>
                  <a:srgbClr val="18161A"/>
                </a:solidFill>
                <a:latin typeface="Poppins"/>
                <a:ea typeface="Poppins"/>
                <a:cs typeface="Poppins"/>
                <a:sym typeface="Poppins"/>
              </a:rPr>
              <a:t> orang yang </a:t>
            </a:r>
            <a:r>
              <a:rPr lang="en-US" sz="4000" dirty="0" err="1">
                <a:solidFill>
                  <a:srgbClr val="18161A"/>
                </a:solidFill>
                <a:latin typeface="Poppins"/>
                <a:ea typeface="Poppins"/>
                <a:cs typeface="Poppins"/>
                <a:sym typeface="Poppins"/>
              </a:rPr>
              <a:t>benar</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bila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dengan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yakin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didoakan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sangat</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besar</a:t>
            </a:r>
            <a:r>
              <a:rPr lang="en-US" sz="4000" dirty="0">
                <a:solidFill>
                  <a:srgbClr val="18161A"/>
                </a:solidFill>
                <a:latin typeface="Poppins"/>
                <a:ea typeface="Poppins"/>
                <a:cs typeface="Poppins"/>
                <a:sym typeface="Poppins"/>
              </a:rPr>
              <a:t> kuasanya.17 Elia </a:t>
            </a:r>
            <a:r>
              <a:rPr lang="en-US" sz="4000" dirty="0" err="1">
                <a:solidFill>
                  <a:srgbClr val="18161A"/>
                </a:solidFill>
                <a:latin typeface="Poppins"/>
                <a:ea typeface="Poppins"/>
                <a:cs typeface="Poppins"/>
                <a:sym typeface="Poppins"/>
              </a:rPr>
              <a:t>adalah</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manusia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biasa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sama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seperti</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kita</a:t>
            </a:r>
            <a:r>
              <a:rPr lang="en-US" sz="4000" dirty="0">
                <a:solidFill>
                  <a:srgbClr val="18161A"/>
                </a:solidFill>
                <a:latin typeface="Poppins"/>
                <a:ea typeface="Poppins"/>
                <a:cs typeface="Poppins"/>
                <a:sym typeface="Poppins"/>
              </a:rPr>
              <a:t>, dan </a:t>
            </a:r>
            <a:r>
              <a:rPr lang="en-US" sz="4000" dirty="0" err="1">
                <a:solidFill>
                  <a:srgbClr val="18161A"/>
                </a:solidFill>
                <a:latin typeface="Poppins"/>
                <a:ea typeface="Poppins"/>
                <a:cs typeface="Poppins"/>
                <a:sym typeface="Poppins"/>
              </a:rPr>
              <a:t>ia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telah</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bersungguh-sungguh</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berdoa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supaya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hujan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jangan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turun</a:t>
            </a:r>
            <a:r>
              <a:rPr lang="en-US" sz="4000" dirty="0">
                <a:solidFill>
                  <a:srgbClr val="18161A"/>
                </a:solidFill>
                <a:latin typeface="Poppins"/>
                <a:ea typeface="Poppins"/>
                <a:cs typeface="Poppins"/>
                <a:sym typeface="Poppins"/>
              </a:rPr>
              <a:t>, dan </a:t>
            </a:r>
            <a:r>
              <a:rPr lang="en-US" sz="4000" dirty="0" err="1">
                <a:solidFill>
                  <a:srgbClr val="18161A"/>
                </a:solidFill>
                <a:latin typeface="Poppins"/>
                <a:ea typeface="Poppins"/>
                <a:cs typeface="Poppins"/>
                <a:sym typeface="Poppins"/>
              </a:rPr>
              <a:t>hujan</a:t>
            </a:r>
            <a:r>
              <a:rPr lang="en-US" sz="4000" dirty="0">
                <a:solidFill>
                  <a:srgbClr val="18161A"/>
                </a:solidFill>
                <a:latin typeface="Poppins"/>
                <a:ea typeface="Poppins"/>
                <a:cs typeface="Poppins"/>
                <a:sym typeface="Poppins"/>
              </a:rPr>
              <a:t> pun </a:t>
            </a:r>
            <a:r>
              <a:rPr lang="en-US" sz="4000" dirty="0" err="1">
                <a:solidFill>
                  <a:srgbClr val="18161A"/>
                </a:solidFill>
                <a:latin typeface="Poppins"/>
                <a:ea typeface="Poppins"/>
                <a:cs typeface="Poppins"/>
                <a:sym typeface="Poppins"/>
              </a:rPr>
              <a:t>tidak</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turun</a:t>
            </a:r>
            <a:r>
              <a:rPr lang="en-US" sz="4000" dirty="0">
                <a:solidFill>
                  <a:srgbClr val="18161A"/>
                </a:solidFill>
                <a:latin typeface="Poppins"/>
                <a:ea typeface="Poppins"/>
                <a:cs typeface="Poppins"/>
                <a:sym typeface="Poppins"/>
              </a:rPr>
              <a:t> di </a:t>
            </a:r>
            <a:r>
              <a:rPr lang="en-US" sz="4000" dirty="0" err="1">
                <a:solidFill>
                  <a:srgbClr val="18161A"/>
                </a:solidFill>
                <a:latin typeface="Poppins"/>
                <a:ea typeface="Poppins"/>
                <a:cs typeface="Poppins"/>
                <a:sym typeface="Poppins"/>
              </a:rPr>
              <a:t>bumi</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selama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tiga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tahun</a:t>
            </a:r>
            <a:r>
              <a:rPr lang="en-US" sz="4000" dirty="0">
                <a:solidFill>
                  <a:srgbClr val="18161A"/>
                </a:solidFill>
                <a:latin typeface="Poppins"/>
                <a:ea typeface="Poppins"/>
                <a:cs typeface="Poppins"/>
                <a:sym typeface="Poppins"/>
              </a:rPr>
              <a:t> dan </a:t>
            </a:r>
            <a:r>
              <a:rPr lang="en-US" sz="4000" dirty="0" err="1">
                <a:solidFill>
                  <a:srgbClr val="18161A"/>
                </a:solidFill>
                <a:latin typeface="Poppins"/>
                <a:ea typeface="Poppins"/>
                <a:cs typeface="Poppins"/>
                <a:sym typeface="Poppins"/>
              </a:rPr>
              <a:t>enam</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bulan</a:t>
            </a:r>
            <a:r>
              <a:rPr lang="en-US" sz="4000" dirty="0">
                <a:solidFill>
                  <a:srgbClr val="18161A"/>
                </a:solidFill>
                <a:latin typeface="Poppins"/>
                <a:ea typeface="Poppins"/>
                <a:cs typeface="Poppins"/>
                <a:sym typeface="Poppins"/>
              </a:rPr>
              <a:t>. 18 Lalu </a:t>
            </a:r>
            <a:r>
              <a:rPr lang="en-US" sz="4000" dirty="0" err="1">
                <a:solidFill>
                  <a:srgbClr val="18161A"/>
                </a:solidFill>
                <a:latin typeface="Poppins"/>
                <a:ea typeface="Poppins"/>
                <a:cs typeface="Poppins"/>
                <a:sym typeface="Poppins"/>
              </a:rPr>
              <a:t>ia</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berdoa</a:t>
            </a:r>
            <a:r>
              <a:rPr lang="en-US" sz="4000" dirty="0">
                <a:solidFill>
                  <a:srgbClr val="18161A"/>
                </a:solidFill>
                <a:latin typeface="Poppins"/>
                <a:ea typeface="Poppins"/>
                <a:cs typeface="Poppins"/>
                <a:sym typeface="Poppins"/>
              </a:rPr>
              <a:t> pula dan </a:t>
            </a:r>
            <a:r>
              <a:rPr lang="en-US" sz="4000" dirty="0" err="1">
                <a:solidFill>
                  <a:srgbClr val="18161A"/>
                </a:solidFill>
                <a:latin typeface="Poppins"/>
                <a:ea typeface="Poppins"/>
                <a:cs typeface="Poppins"/>
                <a:sym typeface="Poppins"/>
              </a:rPr>
              <a:t>langit</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menurunkan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hujan</a:t>
            </a:r>
            <a:r>
              <a:rPr lang="en-US" sz="4000" dirty="0">
                <a:solidFill>
                  <a:srgbClr val="18161A"/>
                </a:solidFill>
                <a:latin typeface="Poppins"/>
                <a:ea typeface="Poppins"/>
                <a:cs typeface="Poppins"/>
                <a:sym typeface="Poppins"/>
              </a:rPr>
              <a:t> dan </a:t>
            </a:r>
            <a:r>
              <a:rPr lang="en-US" sz="4000" dirty="0" err="1">
                <a:solidFill>
                  <a:srgbClr val="18161A"/>
                </a:solidFill>
                <a:latin typeface="Poppins"/>
                <a:ea typeface="Poppins"/>
                <a:cs typeface="Poppins"/>
                <a:sym typeface="Poppins"/>
              </a:rPr>
              <a:t>bumi</a:t>
            </a:r>
            <a:r>
              <a:rPr lang="en-US" sz="4000" dirty="0">
                <a:solidFill>
                  <a:srgbClr val="18161A"/>
                </a:solidFill>
                <a:latin typeface="Poppins"/>
                <a:ea typeface="Poppins"/>
                <a:cs typeface="Poppins"/>
                <a:sym typeface="Poppins"/>
              </a:rPr>
              <a:t> pun </a:t>
            </a:r>
            <a:r>
              <a:rPr lang="en-US" sz="4000" dirty="0" err="1">
                <a:solidFill>
                  <a:srgbClr val="18161A"/>
                </a:solidFill>
                <a:latin typeface="Poppins"/>
                <a:ea typeface="Poppins"/>
                <a:cs typeface="Poppins"/>
                <a:sym typeface="Poppins"/>
              </a:rPr>
              <a:t>mengeluarkan</a:t>
            </a:r>
            <a:r>
              <a:rPr lang="en-US" sz="4000" dirty="0">
                <a:solidFill>
                  <a:srgbClr val="18161A"/>
                </a:solidFill>
                <a:latin typeface="Poppins"/>
                <a:ea typeface="Poppins"/>
                <a:cs typeface="Poppins"/>
                <a:sym typeface="Poppins"/>
              </a:rPr>
              <a:t> </a:t>
            </a:r>
            <a:r>
              <a:rPr lang="en-US" sz="4000" dirty="0" err="1">
                <a:solidFill>
                  <a:srgbClr val="18161A"/>
                </a:solidFill>
                <a:latin typeface="Poppins"/>
                <a:ea typeface="Poppins"/>
                <a:cs typeface="Poppins"/>
                <a:sym typeface="Poppins"/>
              </a:rPr>
              <a:t>buahnya</a:t>
            </a:r>
            <a:r>
              <a:rPr lang="en-US" sz="4000" dirty="0">
                <a:solidFill>
                  <a:srgbClr val="18161A"/>
                </a:solidFill>
                <a:latin typeface="Poppins"/>
                <a:ea typeface="Poppins"/>
                <a:cs typeface="Poppins"/>
                <a:sym typeface="Poppins"/>
              </a:rPr>
              <a:t>.</a:t>
            </a:r>
          </a:p>
        </p:txBody>
      </p:sp>
      <p:sp>
        <p:nvSpPr>
          <p:cNvPr id="4" name="TextBox 4"/>
          <p:cNvSpPr txBox="1"/>
          <p:nvPr/>
        </p:nvSpPr>
        <p:spPr>
          <a:xfrm>
            <a:off x="770800" y="2166014"/>
            <a:ext cx="7382600" cy="887095"/>
          </a:xfrm>
          <a:prstGeom prst="rect">
            <a:avLst/>
          </a:prstGeom>
        </p:spPr>
        <p:txBody>
          <a:bodyPr wrap="square" lIns="0" tIns="0" rIns="0" bIns="0" rtlCol="0" anchor="t">
            <a:spAutoFit/>
          </a:bodyPr>
          <a:lstStyle/>
          <a:p>
            <a:pPr algn="ctr">
              <a:lnSpc>
                <a:spcPts val="7279"/>
              </a:lnSpc>
            </a:pPr>
            <a:r>
              <a:rPr lang="en-US" sz="5199" b="1" dirty="0" err="1">
                <a:solidFill>
                  <a:srgbClr val="000000"/>
                </a:solidFill>
                <a:latin typeface="Canva Sans Bold"/>
                <a:ea typeface="Canva Sans Bold"/>
                <a:cs typeface="Canva Sans Bold"/>
                <a:sym typeface="Canva Sans Bold"/>
              </a:rPr>
              <a:t>Yakobus</a:t>
            </a:r>
            <a:r>
              <a:rPr lang="en-US" sz="5199" b="1" dirty="0">
                <a:solidFill>
                  <a:srgbClr val="000000"/>
                </a:solidFill>
                <a:latin typeface="Canva Sans Bold"/>
                <a:ea typeface="Canva Sans Bold"/>
                <a:cs typeface="Canva Sans Bold"/>
                <a:sym typeface="Canva Sans Bold"/>
              </a:rPr>
              <a:t> 5:16-18</a:t>
            </a: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9657056" y="-170697"/>
            <a:ext cx="8765953" cy="10457697"/>
            <a:chOff x="0" y="0"/>
            <a:chExt cx="11687937" cy="13943596"/>
          </a:xfrm>
        </p:grpSpPr>
        <p:pic>
          <p:nvPicPr>
            <p:cNvPr id="4" name="Picture 4"/>
            <p:cNvPicPr>
              <a:picLocks noChangeAspect="1"/>
            </p:cNvPicPr>
            <p:nvPr/>
          </p:nvPicPr>
          <p:blipFill>
            <a:blip r:embed="rId3"/>
            <a:srcRect l="26453" r="26453"/>
            <a:stretch>
              <a:fillRect/>
            </a:stretch>
          </p:blipFill>
          <p:spPr>
            <a:xfrm>
              <a:off x="0" y="0"/>
              <a:ext cx="11687937" cy="13943596"/>
            </a:xfrm>
            <a:prstGeom prst="rect">
              <a:avLst/>
            </a:prstGeom>
          </p:spPr>
        </p:pic>
      </p:grpSp>
      <p:grpSp>
        <p:nvGrpSpPr>
          <p:cNvPr id="6" name="Group 6"/>
          <p:cNvGrpSpPr/>
          <p:nvPr/>
        </p:nvGrpSpPr>
        <p:grpSpPr>
          <a:xfrm>
            <a:off x="236671" y="2021508"/>
            <a:ext cx="10281599" cy="6363917"/>
            <a:chOff x="0" y="0"/>
            <a:chExt cx="2707911" cy="1676093"/>
          </a:xfrm>
        </p:grpSpPr>
        <p:sp>
          <p:nvSpPr>
            <p:cNvPr id="7" name="Freeform 7"/>
            <p:cNvSpPr/>
            <p:nvPr/>
          </p:nvSpPr>
          <p:spPr>
            <a:xfrm>
              <a:off x="0" y="0"/>
              <a:ext cx="2707911" cy="1676093"/>
            </a:xfrm>
            <a:custGeom>
              <a:avLst/>
              <a:gdLst/>
              <a:ahLst/>
              <a:cxnLst/>
              <a:rect l="l" t="t" r="r" b="b"/>
              <a:pathLst>
                <a:path w="2707911" h="1676093">
                  <a:moveTo>
                    <a:pt x="38402" y="0"/>
                  </a:moveTo>
                  <a:lnTo>
                    <a:pt x="2669509" y="0"/>
                  </a:lnTo>
                  <a:cubicBezTo>
                    <a:pt x="2690718" y="0"/>
                    <a:pt x="2707911" y="17193"/>
                    <a:pt x="2707911" y="38402"/>
                  </a:cubicBezTo>
                  <a:lnTo>
                    <a:pt x="2707911" y="1637691"/>
                  </a:lnTo>
                  <a:cubicBezTo>
                    <a:pt x="2707911" y="1647876"/>
                    <a:pt x="2703865" y="1657644"/>
                    <a:pt x="2696663" y="1664846"/>
                  </a:cubicBezTo>
                  <a:cubicBezTo>
                    <a:pt x="2689461" y="1672048"/>
                    <a:pt x="2679694" y="1676093"/>
                    <a:pt x="2669509" y="1676093"/>
                  </a:cubicBezTo>
                  <a:lnTo>
                    <a:pt x="38402" y="1676093"/>
                  </a:lnTo>
                  <a:cubicBezTo>
                    <a:pt x="28217" y="1676093"/>
                    <a:pt x="18450" y="1672048"/>
                    <a:pt x="11248" y="1664846"/>
                  </a:cubicBezTo>
                  <a:cubicBezTo>
                    <a:pt x="4046" y="1657644"/>
                    <a:pt x="0" y="1647876"/>
                    <a:pt x="0" y="1637691"/>
                  </a:cubicBezTo>
                  <a:lnTo>
                    <a:pt x="0" y="38402"/>
                  </a:lnTo>
                  <a:cubicBezTo>
                    <a:pt x="0" y="28217"/>
                    <a:pt x="4046" y="18450"/>
                    <a:pt x="11248" y="11248"/>
                  </a:cubicBezTo>
                  <a:cubicBezTo>
                    <a:pt x="18450" y="4046"/>
                    <a:pt x="28217" y="0"/>
                    <a:pt x="38402" y="0"/>
                  </a:cubicBezTo>
                  <a:close/>
                </a:path>
              </a:pathLst>
            </a:custGeom>
            <a:solidFill>
              <a:srgbClr val="EFE7DA"/>
            </a:solidFill>
          </p:spPr>
        </p:sp>
        <p:sp>
          <p:nvSpPr>
            <p:cNvPr id="8" name="TextBox 8"/>
            <p:cNvSpPr txBox="1"/>
            <p:nvPr/>
          </p:nvSpPr>
          <p:spPr>
            <a:xfrm>
              <a:off x="0" y="0"/>
              <a:ext cx="2707911" cy="1676093"/>
            </a:xfrm>
            <a:prstGeom prst="rect">
              <a:avLst/>
            </a:prstGeom>
          </p:spPr>
          <p:txBody>
            <a:bodyPr lIns="50800" tIns="50800" rIns="50800" bIns="50800" rtlCol="0" anchor="ctr"/>
            <a:lstStyle/>
            <a:p>
              <a:pPr algn="ctr">
                <a:lnSpc>
                  <a:spcPts val="2400"/>
                </a:lnSpc>
              </a:pPr>
              <a:endParaRPr/>
            </a:p>
          </p:txBody>
        </p:sp>
      </p:grpSp>
      <p:sp>
        <p:nvSpPr>
          <p:cNvPr id="9" name="TextBox 9"/>
          <p:cNvSpPr txBox="1"/>
          <p:nvPr/>
        </p:nvSpPr>
        <p:spPr>
          <a:xfrm>
            <a:off x="748990" y="3164249"/>
            <a:ext cx="9421433" cy="4675368"/>
          </a:xfrm>
          <a:prstGeom prst="rect">
            <a:avLst/>
          </a:prstGeom>
        </p:spPr>
        <p:txBody>
          <a:bodyPr lIns="0" tIns="0" rIns="0" bIns="0" rtlCol="0" anchor="t">
            <a:spAutoFit/>
          </a:bodyPr>
          <a:lstStyle/>
          <a:p>
            <a:pPr algn="l">
              <a:lnSpc>
                <a:spcPts val="6192"/>
              </a:lnSpc>
            </a:pPr>
            <a:r>
              <a:rPr lang="en-US" sz="4423">
                <a:solidFill>
                  <a:srgbClr val="18161A"/>
                </a:solidFill>
                <a:latin typeface="Canva Sans"/>
                <a:ea typeface="Canva Sans"/>
                <a:cs typeface="Canva Sans"/>
                <a:sym typeface="Canva Sans"/>
              </a:rPr>
              <a:t>Anak-anakku, hal-hal ini kutuliskan kepada kamu, supaya kamu jangan berbuat dosa, namun jika seorang berbuat dosa, kita mempunyai seorang pengantara pada Bapa, yaitu Yesus Kristus, yang adil</a:t>
            </a:r>
          </a:p>
        </p:txBody>
      </p:sp>
      <p:sp>
        <p:nvSpPr>
          <p:cNvPr id="10" name="TextBox 10"/>
          <p:cNvSpPr txBox="1"/>
          <p:nvPr/>
        </p:nvSpPr>
        <p:spPr>
          <a:xfrm>
            <a:off x="2816221" y="2173257"/>
            <a:ext cx="6023788"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1Yohannes 2:1</a:t>
            </a:r>
          </a:p>
        </p:txBody>
      </p:sp>
      <p:grpSp>
        <p:nvGrpSpPr>
          <p:cNvPr id="11" name="Group 11"/>
          <p:cNvGrpSpPr/>
          <p:nvPr/>
        </p:nvGrpSpPr>
        <p:grpSpPr>
          <a:xfrm>
            <a:off x="10729843" y="8385426"/>
            <a:ext cx="6243766" cy="1329133"/>
            <a:chOff x="0" y="0"/>
            <a:chExt cx="1644449" cy="350060"/>
          </a:xfrm>
        </p:grpSpPr>
        <p:sp>
          <p:nvSpPr>
            <p:cNvPr id="12" name="Freeform 12"/>
            <p:cNvSpPr/>
            <p:nvPr/>
          </p:nvSpPr>
          <p:spPr>
            <a:xfrm>
              <a:off x="0" y="0"/>
              <a:ext cx="1644449" cy="350060"/>
            </a:xfrm>
            <a:custGeom>
              <a:avLst/>
              <a:gdLst/>
              <a:ahLst/>
              <a:cxnLst/>
              <a:rect l="l" t="t" r="r" b="b"/>
              <a:pathLst>
                <a:path w="1644449" h="350060">
                  <a:moveTo>
                    <a:pt x="63237" y="0"/>
                  </a:moveTo>
                  <a:lnTo>
                    <a:pt x="1581212" y="0"/>
                  </a:lnTo>
                  <a:cubicBezTo>
                    <a:pt x="1616137" y="0"/>
                    <a:pt x="1644449" y="28312"/>
                    <a:pt x="1644449" y="63237"/>
                  </a:cubicBezTo>
                  <a:lnTo>
                    <a:pt x="1644449" y="286823"/>
                  </a:lnTo>
                  <a:cubicBezTo>
                    <a:pt x="1644449" y="321747"/>
                    <a:pt x="1616137" y="350060"/>
                    <a:pt x="1581212" y="350060"/>
                  </a:cubicBezTo>
                  <a:lnTo>
                    <a:pt x="63237" y="350060"/>
                  </a:lnTo>
                  <a:cubicBezTo>
                    <a:pt x="28312" y="350060"/>
                    <a:pt x="0" y="321747"/>
                    <a:pt x="0" y="286823"/>
                  </a:cubicBezTo>
                  <a:lnTo>
                    <a:pt x="0" y="63237"/>
                  </a:lnTo>
                  <a:cubicBezTo>
                    <a:pt x="0" y="28312"/>
                    <a:pt x="28312" y="0"/>
                    <a:pt x="63237" y="0"/>
                  </a:cubicBezTo>
                  <a:close/>
                </a:path>
              </a:pathLst>
            </a:custGeom>
            <a:solidFill>
              <a:srgbClr val="EFE7DA"/>
            </a:solidFill>
          </p:spPr>
        </p:sp>
        <p:sp>
          <p:nvSpPr>
            <p:cNvPr id="13" name="TextBox 13"/>
            <p:cNvSpPr txBox="1"/>
            <p:nvPr/>
          </p:nvSpPr>
          <p:spPr>
            <a:xfrm>
              <a:off x="0" y="0"/>
              <a:ext cx="1644449" cy="350060"/>
            </a:xfrm>
            <a:prstGeom prst="rect">
              <a:avLst/>
            </a:prstGeom>
          </p:spPr>
          <p:txBody>
            <a:bodyPr lIns="50800" tIns="50800" rIns="50800" bIns="50800" rtlCol="0" anchor="ctr"/>
            <a:lstStyle/>
            <a:p>
              <a:pPr algn="ctr">
                <a:lnSpc>
                  <a:spcPts val="2400"/>
                </a:lnSpc>
              </a:pPr>
              <a:endParaRPr/>
            </a:p>
          </p:txBody>
        </p:sp>
      </p:grpSp>
      <p:sp>
        <p:nvSpPr>
          <p:cNvPr id="14" name="TextBox 14"/>
          <p:cNvSpPr txBox="1"/>
          <p:nvPr/>
        </p:nvSpPr>
        <p:spPr>
          <a:xfrm>
            <a:off x="10729843" y="8498484"/>
            <a:ext cx="6023788"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1Yohannes 1:9</a:t>
            </a:r>
          </a:p>
        </p:txBody>
      </p:sp>
      <p:sp>
        <p:nvSpPr>
          <p:cNvPr id="15" name="Rectangle 14">
            <a:extLst>
              <a:ext uri="{FF2B5EF4-FFF2-40B4-BE49-F238E27FC236}">
                <a16:creationId xmlns:a16="http://schemas.microsoft.com/office/drawing/2014/main" id="{FAADD60A-BD77-4D74-AD91-4EF6AB4D8B71}"/>
              </a:ext>
            </a:extLst>
          </p:cNvPr>
          <p:cNvSpPr/>
          <p:nvPr/>
        </p:nvSpPr>
        <p:spPr>
          <a:xfrm>
            <a:off x="7696200" y="419100"/>
            <a:ext cx="1828800" cy="1056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p:cNvSpPr txBox="1"/>
          <p:nvPr/>
        </p:nvSpPr>
        <p:spPr>
          <a:xfrm>
            <a:off x="828162" y="668792"/>
            <a:ext cx="8176444" cy="844912"/>
          </a:xfrm>
          <a:prstGeom prst="rect">
            <a:avLst/>
          </a:prstGeom>
        </p:spPr>
        <p:txBody>
          <a:bodyPr lIns="0" tIns="0" rIns="0" bIns="0" rtlCol="0" anchor="t">
            <a:spAutoFit/>
          </a:bodyPr>
          <a:lstStyle/>
          <a:p>
            <a:pPr algn="l">
              <a:lnSpc>
                <a:spcPts val="5914"/>
              </a:lnSpc>
            </a:pPr>
            <a:r>
              <a:rPr lang="en-US" sz="6035" b="1" dirty="0">
                <a:solidFill>
                  <a:srgbClr val="FFFFFF"/>
                </a:solidFill>
                <a:latin typeface="Poppins Bold"/>
                <a:ea typeface="Poppins Bold"/>
                <a:cs typeface="Poppins Bold"/>
                <a:sym typeface="Poppins Bold"/>
              </a:rPr>
              <a:t>Kuasa Darah </a:t>
            </a:r>
            <a:r>
              <a:rPr lang="en-US" sz="6035" b="1" dirty="0" err="1">
                <a:solidFill>
                  <a:srgbClr val="FFFFFF"/>
                </a:solidFill>
                <a:latin typeface="Poppins Bold"/>
                <a:ea typeface="Poppins Bold"/>
                <a:cs typeface="Poppins Bold"/>
                <a:sym typeface="Poppins Bold"/>
              </a:rPr>
              <a:t>Kristus</a:t>
            </a:r>
            <a:endParaRPr lang="en-US" sz="6035" b="1" dirty="0">
              <a:solidFill>
                <a:srgbClr val="FFFFFF"/>
              </a:solidFill>
              <a:latin typeface="Poppins Bold"/>
              <a:ea typeface="Poppins Bold"/>
              <a:cs typeface="Poppins Bold"/>
              <a:sym typeface="Poppins Bold"/>
            </a:endParaRPr>
          </a:p>
        </p:txBody>
      </p:sp>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522674" y="-248631"/>
            <a:ext cx="6915245" cy="11199099"/>
            <a:chOff x="0" y="0"/>
            <a:chExt cx="9220327" cy="14932132"/>
          </a:xfrm>
        </p:grpSpPr>
        <p:pic>
          <p:nvPicPr>
            <p:cNvPr id="3" name="Picture 3"/>
            <p:cNvPicPr>
              <a:picLocks noChangeAspect="1"/>
            </p:cNvPicPr>
            <p:nvPr/>
          </p:nvPicPr>
          <p:blipFill>
            <a:blip r:embed="rId2"/>
            <a:srcRect l="21139" r="21139"/>
            <a:stretch>
              <a:fillRect/>
            </a:stretch>
          </p:blipFill>
          <p:spPr>
            <a:xfrm>
              <a:off x="0" y="0"/>
              <a:ext cx="9220327" cy="14932132"/>
            </a:xfrm>
            <a:prstGeom prst="rect">
              <a:avLst/>
            </a:prstGeom>
          </p:spPr>
        </p:pic>
      </p:grpSp>
      <p:sp>
        <p:nvSpPr>
          <p:cNvPr id="4" name="TextBox 4"/>
          <p:cNvSpPr txBox="1"/>
          <p:nvPr/>
        </p:nvSpPr>
        <p:spPr>
          <a:xfrm>
            <a:off x="2924514" y="772557"/>
            <a:ext cx="4541225" cy="976630"/>
          </a:xfrm>
          <a:prstGeom prst="rect">
            <a:avLst/>
          </a:prstGeom>
        </p:spPr>
        <p:txBody>
          <a:bodyPr lIns="0" tIns="0" rIns="0" bIns="0" rtlCol="0" anchor="t">
            <a:spAutoFit/>
          </a:bodyPr>
          <a:lstStyle/>
          <a:p>
            <a:pPr algn="l">
              <a:lnSpc>
                <a:spcPts val="6860"/>
              </a:lnSpc>
            </a:pPr>
            <a:r>
              <a:rPr lang="en-US" sz="7000" b="1">
                <a:solidFill>
                  <a:srgbClr val="000000"/>
                </a:solidFill>
                <a:latin typeface="Poppins Bold"/>
                <a:ea typeface="Poppins Bold"/>
                <a:cs typeface="Poppins Bold"/>
                <a:sym typeface="Poppins Bold"/>
              </a:rPr>
              <a:t>Roma 8:11</a:t>
            </a:r>
          </a:p>
        </p:txBody>
      </p:sp>
      <p:sp>
        <p:nvSpPr>
          <p:cNvPr id="5" name="TextBox 5"/>
          <p:cNvSpPr txBox="1"/>
          <p:nvPr/>
        </p:nvSpPr>
        <p:spPr>
          <a:xfrm>
            <a:off x="574773" y="2330099"/>
            <a:ext cx="11486937" cy="7281248"/>
          </a:xfrm>
          <a:prstGeom prst="rect">
            <a:avLst/>
          </a:prstGeom>
        </p:spPr>
        <p:txBody>
          <a:bodyPr lIns="0" tIns="0" rIns="0" bIns="0" rtlCol="0" anchor="t">
            <a:spAutoFit/>
          </a:bodyPr>
          <a:lstStyle/>
          <a:p>
            <a:pPr algn="l">
              <a:lnSpc>
                <a:spcPts val="7206"/>
              </a:lnSpc>
            </a:pPr>
            <a:r>
              <a:rPr lang="en-US" sz="5147" b="1">
                <a:solidFill>
                  <a:srgbClr val="000000"/>
                </a:solidFill>
                <a:latin typeface="Canva Sans Bold"/>
                <a:ea typeface="Canva Sans Bold"/>
                <a:cs typeface="Canva Sans Bold"/>
                <a:sym typeface="Canva Sans Bold"/>
              </a:rPr>
              <a:t>Dan jika Roh Dia, yang telah membangkitkan Yesus dari antara orang mati, diam di dalam kamu, maka Ia, yang telah membangkitkan Kristus Yesus dari antara orang mati, akan menghidupkan juga tubuhmu yang fana itu oleh Roh-Nya, yang diam di dalam kamu.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37" r="-16622" b="-26550"/>
            </a:stretch>
          </a:blipFill>
        </p:spPr>
      </p:sp>
      <p:sp>
        <p:nvSpPr>
          <p:cNvPr id="3" name="TextBox 3"/>
          <p:cNvSpPr txBox="1"/>
          <p:nvPr/>
        </p:nvSpPr>
        <p:spPr>
          <a:xfrm>
            <a:off x="528179" y="1162050"/>
            <a:ext cx="11970485" cy="7332709"/>
          </a:xfrm>
          <a:prstGeom prst="rect">
            <a:avLst/>
          </a:prstGeom>
        </p:spPr>
        <p:txBody>
          <a:bodyPr lIns="0" tIns="0" rIns="0" bIns="0" rtlCol="0" anchor="t">
            <a:spAutoFit/>
          </a:bodyPr>
          <a:lstStyle/>
          <a:p>
            <a:pPr algn="ctr">
              <a:lnSpc>
                <a:spcPts val="11305"/>
              </a:lnSpc>
            </a:pPr>
            <a:r>
              <a:rPr lang="en-US" sz="11535" b="1" dirty="0">
                <a:solidFill>
                  <a:srgbClr val="FFFF00"/>
                </a:solidFill>
                <a:latin typeface="Poppins Bold"/>
                <a:ea typeface="Poppins Bold"/>
                <a:cs typeface="Poppins Bold"/>
                <a:sym typeface="Poppins Bold"/>
              </a:rPr>
              <a:t>OLEH JAMAHAN ROH KUDUS KITA BISA GUNAKAN KUASA TUHAN</a:t>
            </a: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37" r="-16622" b="-26550"/>
            </a:stretch>
          </a:blipFill>
        </p:spPr>
      </p:sp>
      <p:sp>
        <p:nvSpPr>
          <p:cNvPr id="3" name="TextBox 3"/>
          <p:cNvSpPr txBox="1"/>
          <p:nvPr/>
        </p:nvSpPr>
        <p:spPr>
          <a:xfrm>
            <a:off x="528179" y="2871390"/>
            <a:ext cx="11970485" cy="3046459"/>
          </a:xfrm>
          <a:prstGeom prst="rect">
            <a:avLst/>
          </a:prstGeom>
        </p:spPr>
        <p:txBody>
          <a:bodyPr lIns="0" tIns="0" rIns="0" bIns="0" rtlCol="0" anchor="t">
            <a:spAutoFit/>
          </a:bodyPr>
          <a:lstStyle/>
          <a:p>
            <a:pPr algn="ctr">
              <a:lnSpc>
                <a:spcPts val="11305"/>
              </a:lnSpc>
            </a:pPr>
            <a:r>
              <a:rPr lang="en-US" sz="11535" b="1" dirty="0">
                <a:solidFill>
                  <a:srgbClr val="FFFFFF"/>
                </a:solidFill>
                <a:latin typeface="Poppins Bold"/>
                <a:ea typeface="Poppins Bold"/>
                <a:cs typeface="Poppins Bold"/>
                <a:sym typeface="Poppins Bold"/>
              </a:rPr>
              <a:t>TUHAN</a:t>
            </a:r>
          </a:p>
          <a:p>
            <a:pPr algn="ctr">
              <a:lnSpc>
                <a:spcPts val="11305"/>
              </a:lnSpc>
            </a:pPr>
            <a:r>
              <a:rPr lang="en-US" sz="11535" b="1" dirty="0">
                <a:solidFill>
                  <a:srgbClr val="FFFFFF"/>
                </a:solidFill>
                <a:latin typeface="Poppins Bold"/>
                <a:ea typeface="Poppins Bold"/>
                <a:cs typeface="Poppins Bold"/>
                <a:sym typeface="Poppins Bold"/>
              </a:rPr>
              <a:t>MEMBERKATI</a:t>
            </a: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316</Words>
  <Application>Microsoft Office PowerPoint</Application>
  <PresentationFormat>Custom</PresentationFormat>
  <Paragraphs>28</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Poppins Bold</vt:lpstr>
      <vt:lpstr>Arial</vt:lpstr>
      <vt:lpstr>Abadi</vt:lpstr>
      <vt:lpstr>Poppins</vt:lpstr>
      <vt:lpstr>Canva Sans</vt:lpstr>
      <vt:lpstr>Canva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Putih Cokelat Minimalis Khotbah Minggu Presentasi</dc:title>
  <cp:lastModifiedBy>user</cp:lastModifiedBy>
  <cp:revision>6</cp:revision>
  <dcterms:created xsi:type="dcterms:W3CDTF">2006-08-16T00:00:00Z</dcterms:created>
  <dcterms:modified xsi:type="dcterms:W3CDTF">2026-05-30T14:56:08Z</dcterms:modified>
  <dc:identifier>DAHLJGXkXcs</dc:identifier>
</cp:coreProperties>
</file>