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Canva Sans Bold" panose="020B0604020202020204" charset="0"/>
      <p:regular r:id="rId17"/>
    </p:embeddedFont>
    <p:embeddedFont>
      <p:font typeface="TT Interphases" panose="020B0604020202020204" charset="0"/>
      <p:regular r:id="rId18"/>
    </p:embeddedFont>
    <p:embeddedFont>
      <p:font typeface="TT Interphases Bold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780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13" b="-9313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-81169" y="1803906"/>
            <a:ext cx="9662988" cy="4154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46"/>
              </a:lnSpc>
            </a:pPr>
            <a:r>
              <a:rPr lang="en-US" sz="10100" b="1" spc="-602" dirty="0">
                <a:solidFill>
                  <a:srgbClr val="000016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Kasih </a:t>
            </a:r>
            <a:r>
              <a:rPr lang="en-US" sz="10100" b="1" spc="-602" dirty="0" err="1">
                <a:solidFill>
                  <a:srgbClr val="000016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Tuhan</a:t>
            </a:r>
            <a:r>
              <a:rPr lang="en-US" sz="10100" b="1" spc="-602" dirty="0">
                <a:solidFill>
                  <a:srgbClr val="000016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</a:t>
            </a:r>
            <a:r>
              <a:rPr lang="en-US" sz="10100" b="1" spc="-602" dirty="0" err="1">
                <a:solidFill>
                  <a:srgbClr val="000016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dalam</a:t>
            </a:r>
            <a:r>
              <a:rPr lang="en-US" sz="10100" b="1" spc="-602" dirty="0">
                <a:solidFill>
                  <a:srgbClr val="000016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 </a:t>
            </a:r>
          </a:p>
          <a:p>
            <a:pPr algn="ctr">
              <a:lnSpc>
                <a:spcPts val="10846"/>
              </a:lnSpc>
            </a:pPr>
            <a:r>
              <a:rPr lang="en-US" sz="10100" b="1" spc="-602" dirty="0" err="1">
                <a:solidFill>
                  <a:srgbClr val="000016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Kelemahan</a:t>
            </a:r>
            <a:endParaRPr lang="en-US" sz="10100" b="1" spc="-602" dirty="0">
              <a:solidFill>
                <a:srgbClr val="000016"/>
              </a:solidFill>
              <a:latin typeface="TT Interphases Bold"/>
              <a:ea typeface="TT Interphases Bold"/>
              <a:cs typeface="TT Interphases Bold"/>
              <a:sym typeface="TT Interphases Bold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9907823" y="2885540"/>
            <a:ext cx="6372760" cy="637276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76191" r="-76437" b="-68571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1028700" y="7439459"/>
            <a:ext cx="7812995" cy="8836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20"/>
              </a:lnSpc>
            </a:pPr>
            <a:r>
              <a:rPr lang="en-US" sz="7133" spc="-214">
                <a:solidFill>
                  <a:srgbClr val="5D5D68"/>
                </a:solidFill>
                <a:latin typeface="TT Interphases"/>
                <a:ea typeface="TT Interphases"/>
                <a:cs typeface="TT Interphases"/>
                <a:sym typeface="TT Interphases"/>
              </a:rPr>
              <a:t>Pdt. Ebirim Mars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52896" y="660754"/>
            <a:ext cx="4124775" cy="548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59"/>
              </a:lnSpc>
            </a:pPr>
            <a:r>
              <a:rPr lang="en-US" sz="4399" b="1" spc="-131">
                <a:solidFill>
                  <a:srgbClr val="000000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GPHI Maranatha</a:t>
            </a:r>
          </a:p>
        </p:txBody>
      </p:sp>
      <p:sp>
        <p:nvSpPr>
          <p:cNvPr id="12" name="Freeform 12"/>
          <p:cNvSpPr/>
          <p:nvPr/>
        </p:nvSpPr>
        <p:spPr>
          <a:xfrm>
            <a:off x="1028700" y="581822"/>
            <a:ext cx="534407" cy="574231"/>
          </a:xfrm>
          <a:custGeom>
            <a:avLst/>
            <a:gdLst/>
            <a:ahLst/>
            <a:cxnLst/>
            <a:rect l="l" t="t" r="r" b="b"/>
            <a:pathLst>
              <a:path w="534407" h="574231">
                <a:moveTo>
                  <a:pt x="0" y="0"/>
                </a:moveTo>
                <a:lnTo>
                  <a:pt x="534407" y="0"/>
                </a:lnTo>
                <a:lnTo>
                  <a:pt x="534407" y="574231"/>
                </a:lnTo>
                <a:lnTo>
                  <a:pt x="0" y="5742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028700" y="8917620"/>
            <a:ext cx="5450997" cy="881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20"/>
              </a:lnSpc>
            </a:pPr>
            <a:r>
              <a:rPr lang="en-US" sz="7133" b="1" spc="-214">
                <a:solidFill>
                  <a:srgbClr val="5D5D68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19/07/2026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13" b="-9313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588131" y="687748"/>
            <a:ext cx="6940070" cy="994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58"/>
              </a:lnSpc>
            </a:pPr>
            <a:r>
              <a:rPr lang="en-US" sz="8064" b="1" spc="-403">
                <a:solidFill>
                  <a:srgbClr val="000016"/>
                </a:solidFill>
                <a:latin typeface="TT Interphases Bold"/>
                <a:ea typeface="TT Interphases Bold"/>
                <a:cs typeface="TT Interphases Bold"/>
                <a:sym typeface="TT Interphases Bold"/>
              </a:rPr>
              <a:t>1 Raja-raja 19:4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35105" y="2665347"/>
            <a:ext cx="16824195" cy="4746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29"/>
              </a:lnSpc>
            </a:pPr>
            <a:r>
              <a:rPr lang="en-US" sz="4568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Tetapi ia sendiri masuk ke padang gurun sehari perjalanan jauhnya, lalu duduk di bawah sebuah pohon arar. Kemudian ia ingin mati, katanya: "Cukuplah itu! Sekarang, ya TUHAN, ambillah nyawaku, sebab aku ini tidak lebih baik dari pada nenek moyangku."</a:t>
            </a:r>
          </a:p>
        </p:txBody>
      </p:sp>
    </p:spTree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13" b="-9313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64553" y="819150"/>
            <a:ext cx="16677848" cy="39943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44"/>
              </a:lnSpc>
            </a:pPr>
            <a:r>
              <a:rPr lang="en-US" sz="4788" b="1" spc="-268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·Terkadang kita mungkin mengalami masalah.</a:t>
            </a:r>
          </a:p>
          <a:p>
            <a:pPr algn="l">
              <a:lnSpc>
                <a:spcPts val="8044"/>
              </a:lnSpc>
            </a:pPr>
            <a:r>
              <a:rPr lang="en-US" sz="4788" b="1" spc="-268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·Tetapi apakah masalah kita disebabkan oleh kita sendiri?</a:t>
            </a:r>
          </a:p>
          <a:p>
            <a:pPr algn="just">
              <a:lnSpc>
                <a:spcPts val="8044"/>
              </a:lnSpc>
            </a:pPr>
            <a:r>
              <a:rPr lang="en-US" sz="4788" b="1" spc="-268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·Bagaimana kita memandang diri kita sendiri ketika sedang dalam kesulitan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84563" y="6212441"/>
            <a:ext cx="16392457" cy="3368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06"/>
              </a:lnSpc>
            </a:pPr>
            <a:r>
              <a:rPr lang="en-US" sz="4790" b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Elia memandang masalahnya sebagai akhir hidupnya.</a:t>
            </a:r>
          </a:p>
          <a:p>
            <a:pPr algn="l">
              <a:lnSpc>
                <a:spcPts val="6706"/>
              </a:lnSpc>
            </a:pPr>
            <a:endParaRPr lang="en-US" sz="4790" b="1">
              <a:solidFill>
                <a:srgbClr val="000016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6706"/>
              </a:lnSpc>
            </a:pPr>
            <a:r>
              <a:rPr lang="en-US" sz="4790" b="1">
                <a:solidFill>
                  <a:srgbClr val="00001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Dia tidak memiliki harapan untuk kelangsungan hidupnya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13" b="-931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22800" y="5635237"/>
            <a:ext cx="17865200" cy="3273596"/>
            <a:chOff x="0" y="0"/>
            <a:chExt cx="4705238" cy="86218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705238" cy="862182"/>
            </a:xfrm>
            <a:custGeom>
              <a:avLst/>
              <a:gdLst/>
              <a:ahLst/>
              <a:cxnLst/>
              <a:rect l="l" t="t" r="r" b="b"/>
              <a:pathLst>
                <a:path w="4705238" h="862182">
                  <a:moveTo>
                    <a:pt x="22101" y="0"/>
                  </a:moveTo>
                  <a:lnTo>
                    <a:pt x="4683137" y="0"/>
                  </a:lnTo>
                  <a:cubicBezTo>
                    <a:pt x="4688999" y="0"/>
                    <a:pt x="4694620" y="2328"/>
                    <a:pt x="4698765" y="6473"/>
                  </a:cubicBezTo>
                  <a:cubicBezTo>
                    <a:pt x="4702909" y="10618"/>
                    <a:pt x="4705238" y="16239"/>
                    <a:pt x="4705238" y="22101"/>
                  </a:cubicBezTo>
                  <a:lnTo>
                    <a:pt x="4705238" y="840081"/>
                  </a:lnTo>
                  <a:cubicBezTo>
                    <a:pt x="4705238" y="845942"/>
                    <a:pt x="4702909" y="851564"/>
                    <a:pt x="4698765" y="855709"/>
                  </a:cubicBezTo>
                  <a:cubicBezTo>
                    <a:pt x="4694620" y="859853"/>
                    <a:pt x="4688999" y="862182"/>
                    <a:pt x="4683137" y="862182"/>
                  </a:cubicBezTo>
                  <a:lnTo>
                    <a:pt x="22101" y="862182"/>
                  </a:lnTo>
                  <a:cubicBezTo>
                    <a:pt x="16239" y="862182"/>
                    <a:pt x="10618" y="859853"/>
                    <a:pt x="6473" y="855709"/>
                  </a:cubicBezTo>
                  <a:cubicBezTo>
                    <a:pt x="2328" y="851564"/>
                    <a:pt x="0" y="845942"/>
                    <a:pt x="0" y="840081"/>
                  </a:cubicBezTo>
                  <a:lnTo>
                    <a:pt x="0" y="22101"/>
                  </a:lnTo>
                  <a:cubicBezTo>
                    <a:pt x="0" y="16239"/>
                    <a:pt x="2328" y="10618"/>
                    <a:pt x="6473" y="6473"/>
                  </a:cubicBezTo>
                  <a:cubicBezTo>
                    <a:pt x="10618" y="2328"/>
                    <a:pt x="16239" y="0"/>
                    <a:pt x="22101" y="0"/>
                  </a:cubicBezTo>
                  <a:close/>
                </a:path>
              </a:pathLst>
            </a:custGeom>
            <a:solidFill>
              <a:srgbClr val="F4F6FC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19050"/>
              <a:ext cx="4705238" cy="8431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1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45600" y="494665"/>
            <a:ext cx="17442400" cy="9202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Pada saat itulah Tuhan turun tangan dan menyelesaikan masalahnya. </a:t>
            </a:r>
          </a:p>
          <a:p>
            <a:pPr algn="l">
              <a:lnSpc>
                <a:spcPts val="7279"/>
              </a:lnSpc>
            </a:pPr>
            <a:endParaRPr lang="en-US" sz="5199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Dia tidak meminta bantuan kepada Tuhan, tetapi Tuhan menunjukkan rahmat-Nya kepadanya.</a:t>
            </a:r>
          </a:p>
          <a:p>
            <a:pPr algn="l">
              <a:lnSpc>
                <a:spcPts val="7279"/>
              </a:lnSpc>
            </a:pPr>
            <a:endParaRPr lang="en-US" sz="5199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Jika kamu percaya bahwa rahmat Tuhan ada padamu, maka kamu akan menerima rahmat itu dalam hidupmu.</a:t>
            </a:r>
          </a:p>
          <a:p>
            <a:pPr algn="l">
              <a:lnSpc>
                <a:spcPts val="7279"/>
              </a:lnSpc>
            </a:pPr>
            <a:endParaRPr lang="en-US" sz="5199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13" b="-9313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50644" y="933450"/>
            <a:ext cx="17386711" cy="8278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1Kor 12:10</a:t>
            </a:r>
          </a:p>
          <a:p>
            <a:pPr algn="l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Karena itu aku senang dan rela di dalam kelemahan, di dalam siksaan, di dalam kesukaran, di dalam penganiayaan dan kesesakan oleh karena Kristus. Sebab jika aku lemah, maka aku kuat.</a:t>
            </a:r>
          </a:p>
          <a:p>
            <a:pPr algn="l">
              <a:lnSpc>
                <a:spcPts val="7279"/>
              </a:lnSpc>
            </a:pPr>
            <a:endParaRPr lang="en-US" sz="5199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Paulus bersukacita dalam penderitaannya karena ia menantikan kehidupan masa depan di surga, sehingga ia mengabaikan segala penderitaan yang dialaminya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13" b="-931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6925298"/>
            <a:ext cx="18288000" cy="2868548"/>
            <a:chOff x="0" y="0"/>
            <a:chExt cx="4816593" cy="75550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755502"/>
            </a:xfrm>
            <a:custGeom>
              <a:avLst/>
              <a:gdLst/>
              <a:ahLst/>
              <a:cxnLst/>
              <a:rect l="l" t="t" r="r" b="b"/>
              <a:pathLst>
                <a:path w="4816592" h="755502">
                  <a:moveTo>
                    <a:pt x="21590" y="0"/>
                  </a:moveTo>
                  <a:lnTo>
                    <a:pt x="4795002" y="0"/>
                  </a:lnTo>
                  <a:cubicBezTo>
                    <a:pt x="4800728" y="0"/>
                    <a:pt x="4806220" y="2275"/>
                    <a:pt x="4810269" y="6324"/>
                  </a:cubicBezTo>
                  <a:cubicBezTo>
                    <a:pt x="4814318" y="10372"/>
                    <a:pt x="4816592" y="15864"/>
                    <a:pt x="4816592" y="21590"/>
                  </a:cubicBezTo>
                  <a:lnTo>
                    <a:pt x="4816592" y="733912"/>
                  </a:lnTo>
                  <a:cubicBezTo>
                    <a:pt x="4816592" y="745836"/>
                    <a:pt x="4806926" y="755502"/>
                    <a:pt x="4795002" y="755502"/>
                  </a:cubicBezTo>
                  <a:lnTo>
                    <a:pt x="21590" y="755502"/>
                  </a:lnTo>
                  <a:cubicBezTo>
                    <a:pt x="15864" y="755502"/>
                    <a:pt x="10372" y="753228"/>
                    <a:pt x="6324" y="749179"/>
                  </a:cubicBezTo>
                  <a:cubicBezTo>
                    <a:pt x="2275" y="745130"/>
                    <a:pt x="0" y="739638"/>
                    <a:pt x="0" y="733912"/>
                  </a:cubicBezTo>
                  <a:lnTo>
                    <a:pt x="0" y="21590"/>
                  </a:lnTo>
                  <a:cubicBezTo>
                    <a:pt x="0" y="9666"/>
                    <a:pt x="9666" y="0"/>
                    <a:pt x="2159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19050"/>
              <a:ext cx="4816593" cy="7364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1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195087" y="117818"/>
            <a:ext cx="16064213" cy="93319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25"/>
              </a:lnSpc>
            </a:pPr>
            <a:r>
              <a:rPr lang="en-US" sz="408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·Apa harapan dari apa yang Anda yakini?</a:t>
            </a:r>
          </a:p>
          <a:p>
            <a:pPr algn="l">
              <a:lnSpc>
                <a:spcPts val="5725"/>
              </a:lnSpc>
            </a:pPr>
            <a:r>
              <a:rPr lang="en-US" sz="408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·Apa yang memotivasi Anda untuk menanggung penderitaan?</a:t>
            </a:r>
          </a:p>
          <a:p>
            <a:pPr algn="l">
              <a:lnSpc>
                <a:spcPts val="5725"/>
              </a:lnSpc>
            </a:pPr>
            <a:r>
              <a:rPr lang="en-US" sz="408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Kami percaya kepada Tuhan karena kehidupan kekal, bukan karena apa yang akan kami peroleh di kehidupan ini.</a:t>
            </a:r>
          </a:p>
          <a:p>
            <a:pPr algn="l">
              <a:lnSpc>
                <a:spcPts val="5725"/>
              </a:lnSpc>
            </a:pPr>
            <a:endParaRPr lang="en-US" sz="4089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5725"/>
              </a:lnSpc>
            </a:pPr>
            <a:r>
              <a:rPr lang="en-US" sz="408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 John 5:13</a:t>
            </a:r>
          </a:p>
          <a:p>
            <a:pPr algn="l">
              <a:lnSpc>
                <a:spcPts val="5725"/>
              </a:lnSpc>
            </a:pPr>
            <a:r>
              <a:rPr lang="en-US" sz="408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Semuanya itu kutuliskan kepada kamu, supaya kamu yang percaya kepada nama Anak Allah, tahu, bahwa kamu memiliki hidup yang kekal.</a:t>
            </a:r>
          </a:p>
          <a:p>
            <a:pPr algn="l">
              <a:lnSpc>
                <a:spcPts val="5725"/>
              </a:lnSpc>
            </a:pPr>
            <a:endParaRPr lang="en-US" sz="4089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5725"/>
              </a:lnSpc>
            </a:pPr>
            <a:r>
              <a:rPr lang="en-US" sz="408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Jika kita ingin mewarisi kehidupan, kita harus hidup layak bagi      kehidupan kekal.  Apa yang menjadi penghalang Anda untuk tidak bersiap-siap?</a:t>
            </a:r>
          </a:p>
        </p:txBody>
      </p:sp>
    </p:spTree>
  </p:cSld>
  <p:clrMapOvr>
    <a:masterClrMapping/>
  </p:clrMapOvr>
  <p:transition spd="slow">
    <p:comb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13" b="-9313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963446" y="2804477"/>
            <a:ext cx="16361107" cy="4582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Ketika menghadapi penderitaan, bagaimana Anda memandangnya? Apakah seperti </a:t>
            </a:r>
          </a:p>
          <a:p>
            <a:pPr algn="l">
              <a:lnSpc>
                <a:spcPts val="7279"/>
              </a:lnSpc>
            </a:pPr>
            <a:endParaRPr lang="en-US" sz="5199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Elia atau seperti Paulus?</a:t>
            </a:r>
          </a:p>
          <a:p>
            <a:pPr algn="ctr">
              <a:lnSpc>
                <a:spcPts val="7279"/>
              </a:lnSpc>
            </a:pPr>
            <a:endParaRPr lang="en-US" sz="5199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13" b="-9313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369627" y="3557152"/>
            <a:ext cx="15548746" cy="5506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Apakah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kesulitan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menambah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atau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mengurangi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kecintaanmu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kepada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Tuhan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?</a:t>
            </a:r>
          </a:p>
          <a:p>
            <a:pPr algn="l">
              <a:lnSpc>
                <a:spcPts val="7279"/>
              </a:lnSpc>
            </a:pPr>
            <a:endParaRPr lang="en-US" sz="51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7279"/>
              </a:lnSpc>
            </a:pP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Mereka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yang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berpihak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kepada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Tuhan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dan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mengharapkan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kehidupan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kekal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membiarkan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kesulitan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memperkuat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iman</a:t>
            </a: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mereka</a:t>
            </a:r>
            <a:endParaRPr lang="en-US" sz="51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963446" y="1062070"/>
            <a:ext cx="15548746" cy="1594070"/>
            <a:chOff x="0" y="0"/>
            <a:chExt cx="4095143" cy="51281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095143" cy="512810"/>
            </a:xfrm>
            <a:custGeom>
              <a:avLst/>
              <a:gdLst/>
              <a:ahLst/>
              <a:cxnLst/>
              <a:rect l="l" t="t" r="r" b="b"/>
              <a:pathLst>
                <a:path w="4095143" h="512810">
                  <a:moveTo>
                    <a:pt x="25394" y="0"/>
                  </a:moveTo>
                  <a:lnTo>
                    <a:pt x="4069750" y="0"/>
                  </a:lnTo>
                  <a:cubicBezTo>
                    <a:pt x="4083774" y="0"/>
                    <a:pt x="4095143" y="11369"/>
                    <a:pt x="4095143" y="25394"/>
                  </a:cubicBezTo>
                  <a:lnTo>
                    <a:pt x="4095143" y="487417"/>
                  </a:lnTo>
                  <a:cubicBezTo>
                    <a:pt x="4095143" y="494151"/>
                    <a:pt x="4092468" y="500610"/>
                    <a:pt x="4087706" y="505373"/>
                  </a:cubicBezTo>
                  <a:cubicBezTo>
                    <a:pt x="4082943" y="510135"/>
                    <a:pt x="4076484" y="512810"/>
                    <a:pt x="4069750" y="512810"/>
                  </a:cubicBezTo>
                  <a:lnTo>
                    <a:pt x="25394" y="512810"/>
                  </a:lnTo>
                  <a:cubicBezTo>
                    <a:pt x="11369" y="512810"/>
                    <a:pt x="0" y="501441"/>
                    <a:pt x="0" y="487417"/>
                  </a:cubicBezTo>
                  <a:lnTo>
                    <a:pt x="0" y="25394"/>
                  </a:lnTo>
                  <a:cubicBezTo>
                    <a:pt x="0" y="18659"/>
                    <a:pt x="2675" y="12200"/>
                    <a:pt x="7438" y="7438"/>
                  </a:cubicBezTo>
                  <a:cubicBezTo>
                    <a:pt x="12200" y="2675"/>
                    <a:pt x="18659" y="0"/>
                    <a:pt x="25394" y="0"/>
                  </a:cubicBezTo>
                  <a:close/>
                </a:path>
              </a:pathLst>
            </a:custGeom>
            <a:solidFill>
              <a:srgbClr val="F4F6FC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19050"/>
              <a:ext cx="4095143" cy="4937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1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522929" y="1222778"/>
            <a:ext cx="14429780" cy="861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4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Apa</a:t>
            </a:r>
            <a:r>
              <a:rPr lang="en-US" sz="4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dampak</a:t>
            </a:r>
            <a:r>
              <a:rPr lang="en-US" sz="4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penderitaan</a:t>
            </a:r>
            <a:r>
              <a:rPr lang="en-US" sz="4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dalam</a:t>
            </a:r>
            <a:r>
              <a:rPr lang="en-US" sz="4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8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hidup</a:t>
            </a:r>
            <a:r>
              <a:rPr lang="en-US" sz="48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Anda?</a:t>
            </a:r>
          </a:p>
        </p:txBody>
      </p:sp>
    </p:spTree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13" b="-9313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230604" y="4071216"/>
            <a:ext cx="15826791" cy="3552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42"/>
              </a:lnSpc>
            </a:pPr>
            <a:r>
              <a:rPr lang="en-US" sz="503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Tetapi</a:t>
            </a:r>
            <a:r>
              <a:rPr lang="en-US" sz="503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03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mereka</a:t>
            </a:r>
            <a:r>
              <a:rPr lang="en-US" sz="503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yang </a:t>
            </a:r>
            <a:r>
              <a:rPr lang="en-US" sz="503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tidak</a:t>
            </a:r>
            <a:r>
              <a:rPr lang="en-US" sz="503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03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mengasihi</a:t>
            </a:r>
            <a:r>
              <a:rPr lang="en-US" sz="503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03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Tuhan</a:t>
            </a:r>
            <a:r>
              <a:rPr lang="en-US" sz="503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03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akan</a:t>
            </a:r>
            <a:r>
              <a:rPr lang="en-US" sz="503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03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menyerah</a:t>
            </a:r>
            <a:r>
              <a:rPr lang="en-US" sz="503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dan </a:t>
            </a:r>
            <a:r>
              <a:rPr lang="en-US" sz="503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mengucapkan</a:t>
            </a:r>
            <a:r>
              <a:rPr lang="en-US" sz="503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kata-kata </a:t>
            </a:r>
            <a:r>
              <a:rPr lang="en-US" sz="503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buruk</a:t>
            </a:r>
            <a:r>
              <a:rPr lang="en-US" sz="503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03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tentang</a:t>
            </a:r>
            <a:r>
              <a:rPr lang="en-US" sz="503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03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Tuhan</a:t>
            </a:r>
            <a:r>
              <a:rPr lang="en-US" sz="503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 </a:t>
            </a:r>
            <a:r>
              <a:rPr lang="en-US" sz="503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Alkitab</a:t>
            </a:r>
            <a:r>
              <a:rPr lang="en-US" sz="503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03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mengatakan</a:t>
            </a:r>
            <a:r>
              <a:rPr lang="en-US" sz="503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03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bahwa</a:t>
            </a:r>
            <a:r>
              <a:rPr lang="en-US" sz="503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03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mereka</a:t>
            </a:r>
            <a:r>
              <a:rPr lang="en-US" sz="503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03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bukanlah</a:t>
            </a:r>
            <a:r>
              <a:rPr lang="en-US" sz="503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03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anak-anak</a:t>
            </a:r>
            <a:r>
              <a:rPr lang="en-US" sz="503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03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Tuhan</a:t>
            </a:r>
            <a:r>
              <a:rPr lang="en-US" sz="503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63446" y="1062070"/>
            <a:ext cx="15548746" cy="1947076"/>
            <a:chOff x="0" y="0"/>
            <a:chExt cx="4095143" cy="51281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095143" cy="512810"/>
            </a:xfrm>
            <a:custGeom>
              <a:avLst/>
              <a:gdLst/>
              <a:ahLst/>
              <a:cxnLst/>
              <a:rect l="l" t="t" r="r" b="b"/>
              <a:pathLst>
                <a:path w="4095143" h="512810">
                  <a:moveTo>
                    <a:pt x="25394" y="0"/>
                  </a:moveTo>
                  <a:lnTo>
                    <a:pt x="4069750" y="0"/>
                  </a:lnTo>
                  <a:cubicBezTo>
                    <a:pt x="4083774" y="0"/>
                    <a:pt x="4095143" y="11369"/>
                    <a:pt x="4095143" y="25394"/>
                  </a:cubicBezTo>
                  <a:lnTo>
                    <a:pt x="4095143" y="487417"/>
                  </a:lnTo>
                  <a:cubicBezTo>
                    <a:pt x="4095143" y="494151"/>
                    <a:pt x="4092468" y="500610"/>
                    <a:pt x="4087706" y="505373"/>
                  </a:cubicBezTo>
                  <a:cubicBezTo>
                    <a:pt x="4082943" y="510135"/>
                    <a:pt x="4076484" y="512810"/>
                    <a:pt x="4069750" y="512810"/>
                  </a:cubicBezTo>
                  <a:lnTo>
                    <a:pt x="25394" y="512810"/>
                  </a:lnTo>
                  <a:cubicBezTo>
                    <a:pt x="11369" y="512810"/>
                    <a:pt x="0" y="501441"/>
                    <a:pt x="0" y="487417"/>
                  </a:cubicBezTo>
                  <a:lnTo>
                    <a:pt x="0" y="25394"/>
                  </a:lnTo>
                  <a:cubicBezTo>
                    <a:pt x="0" y="18659"/>
                    <a:pt x="2675" y="12200"/>
                    <a:pt x="7438" y="7438"/>
                  </a:cubicBezTo>
                  <a:cubicBezTo>
                    <a:pt x="12200" y="2675"/>
                    <a:pt x="18659" y="0"/>
                    <a:pt x="25394" y="0"/>
                  </a:cubicBezTo>
                  <a:close/>
                </a:path>
              </a:pathLst>
            </a:custGeom>
            <a:solidFill>
              <a:srgbClr val="F4F6FC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19050"/>
              <a:ext cx="4095143" cy="4937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1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901868" y="1515861"/>
            <a:ext cx="13856494" cy="1045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19"/>
              </a:lnSpc>
            </a:pPr>
            <a:r>
              <a:rPr lang="en-US" sz="60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Mereka</a:t>
            </a:r>
            <a:r>
              <a:rPr lang="en-US" sz="60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yang </a:t>
            </a:r>
            <a:r>
              <a:rPr lang="en-US" sz="60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tidak</a:t>
            </a:r>
            <a:r>
              <a:rPr lang="en-US" sz="60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0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mengasihi</a:t>
            </a:r>
            <a:r>
              <a:rPr lang="en-US" sz="60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0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Tuhan</a:t>
            </a:r>
            <a:endParaRPr lang="en-US" sz="6000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13" b="-9313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41383" y="4751283"/>
            <a:ext cx="17173803" cy="1344768"/>
            <a:chOff x="0" y="0"/>
            <a:chExt cx="4523142" cy="35417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23141" cy="354177"/>
            </a:xfrm>
            <a:custGeom>
              <a:avLst/>
              <a:gdLst/>
              <a:ahLst/>
              <a:cxnLst/>
              <a:rect l="l" t="t" r="r" b="b"/>
              <a:pathLst>
                <a:path w="4523141" h="354177">
                  <a:moveTo>
                    <a:pt x="22991" y="0"/>
                  </a:moveTo>
                  <a:lnTo>
                    <a:pt x="4500151" y="0"/>
                  </a:lnTo>
                  <a:cubicBezTo>
                    <a:pt x="4512848" y="0"/>
                    <a:pt x="4523141" y="10293"/>
                    <a:pt x="4523141" y="22991"/>
                  </a:cubicBezTo>
                  <a:lnTo>
                    <a:pt x="4523141" y="331187"/>
                  </a:lnTo>
                  <a:cubicBezTo>
                    <a:pt x="4523141" y="343884"/>
                    <a:pt x="4512848" y="354177"/>
                    <a:pt x="4500151" y="354177"/>
                  </a:cubicBezTo>
                  <a:lnTo>
                    <a:pt x="22991" y="354177"/>
                  </a:lnTo>
                  <a:cubicBezTo>
                    <a:pt x="10293" y="354177"/>
                    <a:pt x="0" y="343884"/>
                    <a:pt x="0" y="331187"/>
                  </a:cubicBezTo>
                  <a:lnTo>
                    <a:pt x="0" y="22991"/>
                  </a:lnTo>
                  <a:cubicBezTo>
                    <a:pt x="0" y="10293"/>
                    <a:pt x="10293" y="0"/>
                    <a:pt x="22991" y="0"/>
                  </a:cubicBezTo>
                  <a:close/>
                </a:path>
              </a:pathLst>
            </a:custGeom>
            <a:solidFill>
              <a:srgbClr val="F4F6FC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19050"/>
              <a:ext cx="4523142" cy="3351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1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741383" y="942975"/>
            <a:ext cx="17173803" cy="8882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61"/>
              </a:lnSpc>
            </a:pPr>
            <a:r>
              <a:rPr lang="en-US" sz="454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Ibrani</a:t>
            </a:r>
            <a:r>
              <a:rPr lang="en-US" sz="454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12:8</a:t>
            </a:r>
          </a:p>
          <a:p>
            <a:pPr algn="l">
              <a:lnSpc>
                <a:spcPts val="6361"/>
              </a:lnSpc>
            </a:pPr>
            <a:r>
              <a:rPr lang="en-US" sz="454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54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Tetapi</a:t>
            </a:r>
            <a:r>
              <a:rPr lang="en-US" sz="454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</a:t>
            </a:r>
            <a:r>
              <a:rPr lang="en-US" sz="454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jikalau</a:t>
            </a:r>
            <a:r>
              <a:rPr lang="en-US" sz="454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54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kamu</a:t>
            </a:r>
            <a:r>
              <a:rPr lang="en-US" sz="454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54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bebas</a:t>
            </a:r>
            <a:r>
              <a:rPr lang="en-US" sz="454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54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dari</a:t>
            </a:r>
            <a:r>
              <a:rPr lang="en-US" sz="454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54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ganjaran</a:t>
            </a:r>
            <a:r>
              <a:rPr lang="en-US" sz="454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yang </a:t>
            </a:r>
            <a:r>
              <a:rPr lang="en-US" sz="454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harus</a:t>
            </a:r>
            <a:r>
              <a:rPr lang="en-US" sz="454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54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diderita</a:t>
            </a:r>
            <a:r>
              <a:rPr lang="en-US" sz="454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54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setiap</a:t>
            </a:r>
            <a:r>
              <a:rPr lang="en-US" sz="454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orang, </a:t>
            </a:r>
            <a:r>
              <a:rPr lang="en-US" sz="454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maka</a:t>
            </a:r>
            <a:r>
              <a:rPr lang="en-US" sz="454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54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kamu</a:t>
            </a:r>
            <a:r>
              <a:rPr lang="en-US" sz="454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54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bukanlah</a:t>
            </a:r>
            <a:r>
              <a:rPr lang="en-US" sz="454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54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anak</a:t>
            </a:r>
            <a:r>
              <a:rPr lang="en-US" sz="454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</a:t>
            </a:r>
            <a:r>
              <a:rPr lang="en-US" sz="454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tetapi</a:t>
            </a:r>
            <a:r>
              <a:rPr lang="en-US" sz="454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54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anak-anak</a:t>
            </a:r>
            <a:r>
              <a:rPr lang="en-US" sz="454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54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gampang</a:t>
            </a:r>
            <a:r>
              <a:rPr lang="en-US" sz="454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  <a:p>
            <a:pPr algn="l">
              <a:lnSpc>
                <a:spcPts val="6361"/>
              </a:lnSpc>
            </a:pPr>
            <a:endParaRPr lang="en-US" sz="4543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ctr">
              <a:lnSpc>
                <a:spcPts val="7183"/>
              </a:lnSpc>
            </a:pPr>
            <a:r>
              <a:rPr lang="en-US" sz="5131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Apa</a:t>
            </a:r>
            <a:r>
              <a:rPr lang="en-US" sz="5131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yang </a:t>
            </a:r>
            <a:r>
              <a:rPr lang="en-US" sz="5131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kamu</a:t>
            </a:r>
            <a:r>
              <a:rPr lang="en-US" sz="5131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31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lakukan</a:t>
            </a:r>
            <a:r>
              <a:rPr lang="en-US" sz="5131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31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saat</a:t>
            </a:r>
            <a:r>
              <a:rPr lang="en-US" sz="5131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31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menghadapi</a:t>
            </a:r>
            <a:r>
              <a:rPr lang="en-US" sz="5131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5131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masalah</a:t>
            </a:r>
            <a:r>
              <a:rPr lang="en-US" sz="5131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?</a:t>
            </a:r>
          </a:p>
          <a:p>
            <a:pPr algn="l">
              <a:lnSpc>
                <a:spcPts val="6361"/>
              </a:lnSpc>
            </a:pPr>
            <a:endParaRPr lang="en-US" sz="5131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marL="981042" lvl="1" indent="-490521" algn="l">
              <a:lnSpc>
                <a:spcPct val="150000"/>
              </a:lnSpc>
              <a:buFont typeface="Arial"/>
              <a:buChar char="•"/>
            </a:pPr>
            <a:r>
              <a:rPr lang="en-US" sz="454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Mempelajari</a:t>
            </a:r>
            <a:r>
              <a:rPr lang="en-US" sz="454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54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pelajaran</a:t>
            </a:r>
            <a:r>
              <a:rPr lang="en-US" sz="454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54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mendalam</a:t>
            </a:r>
            <a:r>
              <a:rPr lang="en-US" sz="454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yang </a:t>
            </a:r>
            <a:r>
              <a:rPr lang="en-US" sz="454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memperkaya</a:t>
            </a:r>
            <a:r>
              <a:rPr lang="en-US" sz="454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54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jiwa</a:t>
            </a:r>
            <a:r>
              <a:rPr lang="en-US" sz="454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  <a:p>
            <a:pPr marL="981042" lvl="1" indent="-490521" algn="l">
              <a:lnSpc>
                <a:spcPct val="150000"/>
              </a:lnSpc>
              <a:buFont typeface="Arial"/>
              <a:buChar char="•"/>
            </a:pPr>
            <a:r>
              <a:rPr lang="en-US" sz="454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Berdoa</a:t>
            </a:r>
            <a:r>
              <a:rPr lang="en-US" sz="454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54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dengan</a:t>
            </a:r>
            <a:r>
              <a:rPr lang="en-US" sz="454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54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lebih</a:t>
            </a:r>
            <a:r>
              <a:rPr lang="en-US" sz="454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54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sungguh-sungguh</a:t>
            </a:r>
            <a:r>
              <a:rPr lang="en-US" sz="454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  <a:p>
            <a:pPr marL="981042" lvl="1" indent="-490521" algn="l">
              <a:lnSpc>
                <a:spcPct val="150000"/>
              </a:lnSpc>
              <a:buFont typeface="Arial"/>
              <a:buChar char="•"/>
            </a:pPr>
            <a:r>
              <a:rPr lang="en-US" sz="454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Tingkatkan</a:t>
            </a:r>
            <a:r>
              <a:rPr lang="en-US" sz="454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54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kecintaanmu</a:t>
            </a:r>
            <a:r>
              <a:rPr lang="en-US" sz="454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54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kepada</a:t>
            </a:r>
            <a:r>
              <a:rPr lang="en-US" sz="454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543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Tuhan</a:t>
            </a:r>
            <a:r>
              <a:rPr lang="en-US" sz="4543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13" b="-9313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905000" y="2906477"/>
            <a:ext cx="14038957" cy="2237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318"/>
              </a:lnSpc>
            </a:pPr>
            <a:r>
              <a:rPr lang="en-US" sz="96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GOD BLESS YOU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421</Words>
  <Application>Microsoft Office PowerPoint</Application>
  <PresentationFormat>Custom</PresentationFormat>
  <Paragraphs>48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TT Interphases</vt:lpstr>
      <vt:lpstr>Canva Sans Bold</vt:lpstr>
      <vt:lpstr>Calibri</vt:lpstr>
      <vt:lpstr>TT Interphases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Kekuatan kasih Tuhan</dc:title>
  <cp:lastModifiedBy>user</cp:lastModifiedBy>
  <cp:revision>3</cp:revision>
  <dcterms:created xsi:type="dcterms:W3CDTF">2006-08-16T00:00:00Z</dcterms:created>
  <dcterms:modified xsi:type="dcterms:W3CDTF">2026-07-18T19:33:04Z</dcterms:modified>
  <dc:identifier>DAHOcbusfp4</dc:identifier>
</cp:coreProperties>
</file>