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Arial" panose="020B0604020202020204" pitchFamily="34" charset="0"/>
      <p:regular r:id="rId13"/>
    </p:embeddedFont>
    <p:embeddedFont>
      <p:font typeface="Arial Black" panose="020B0A04020102020204" pitchFamily="34" charset="0"/>
      <p:bold r:id="rId14"/>
    </p:embeddedFont>
    <p:embeddedFont>
      <p:font typeface="Arial Bold" panose="020B0704020202020204" pitchFamily="34" charset="0"/>
      <p:regular r:id="rId15"/>
      <p:bold r:id="rId16"/>
    </p:embeddedFont>
    <p:embeddedFont>
      <p:font typeface="Bebas Neue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nva Sans" panose="020B0604020202020204" charset="0"/>
      <p:regular r:id="rId22"/>
    </p:embeddedFont>
    <p:embeddedFont>
      <p:font typeface="Canva Sans Bold" panose="020B0604020202020204" charset="0"/>
      <p:regular r:id="rId23"/>
    </p:embeddedFont>
    <p:embeddedFont>
      <p:font typeface="The Seasons" panose="020B0604020202020204" charset="0"/>
      <p:regular r:id="rId24"/>
    </p:embeddedFont>
    <p:embeddedFont>
      <p:font typeface="The Seasons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40" r="-4659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7405991" y="-710454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11280407" y="0"/>
                </a:moveTo>
                <a:lnTo>
                  <a:pt x="0" y="0"/>
                </a:lnTo>
                <a:lnTo>
                  <a:pt x="0" y="11280407"/>
                </a:lnTo>
                <a:lnTo>
                  <a:pt x="11280407" y="11280407"/>
                </a:lnTo>
                <a:lnTo>
                  <a:pt x="1128040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73110" y="7920594"/>
            <a:ext cx="8713288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2"/>
                </a:lnTo>
                <a:lnTo>
                  <a:pt x="0" y="389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121314" y="1271323"/>
            <a:ext cx="9137986" cy="190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999"/>
              </a:lnSpc>
            </a:pPr>
            <a:r>
              <a:rPr lang="en-US" sz="9999" spc="-20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KUASA TUHAN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04101" y="3314585"/>
            <a:ext cx="8455199" cy="292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950"/>
              </a:lnSpc>
            </a:pPr>
            <a:r>
              <a:rPr lang="en-US" sz="7821" b="1" dirty="0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MENGATASI MASALAHMU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30473" y="6781236"/>
            <a:ext cx="81153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00"/>
              </a:lnSpc>
            </a:pPr>
            <a:r>
              <a:rPr lang="en-US" sz="6000" spc="558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pdt. ebirim mars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7743261"/>
            <a:ext cx="811530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9"/>
              </a:lnSpc>
            </a:pPr>
            <a:r>
              <a:rPr lang="en-US" sz="4499" spc="418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10 May,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83897" y="8590975"/>
            <a:ext cx="5375403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279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www.ykth.org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83897" y="725788"/>
            <a:ext cx="5375403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39"/>
              </a:lnSpc>
            </a:pPr>
            <a:r>
              <a:rPr lang="en-US" sz="4599" spc="427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gphi -maranatha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847496" y="2142622"/>
            <a:ext cx="373910" cy="637799"/>
          </a:xfrm>
          <a:custGeom>
            <a:avLst/>
            <a:gdLst/>
            <a:ahLst/>
            <a:cxnLst/>
            <a:rect l="l" t="t" r="r" b="b"/>
            <a:pathLst>
              <a:path w="373910" h="637799">
                <a:moveTo>
                  <a:pt x="0" y="0"/>
                </a:moveTo>
                <a:lnTo>
                  <a:pt x="373910" y="0"/>
                </a:lnTo>
                <a:lnTo>
                  <a:pt x="373910" y="637799"/>
                </a:lnTo>
                <a:lnTo>
                  <a:pt x="0" y="6377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63" r="-96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5061" y="-710454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0" y="0"/>
                </a:moveTo>
                <a:lnTo>
                  <a:pt x="11280407" y="0"/>
                </a:lnTo>
                <a:lnTo>
                  <a:pt x="11280407" y="11280407"/>
                </a:lnTo>
                <a:lnTo>
                  <a:pt x="0" y="11280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74712" y="7811380"/>
            <a:ext cx="8713288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2"/>
                </a:lnTo>
                <a:lnTo>
                  <a:pt x="0" y="389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6727" y="1584481"/>
            <a:ext cx="11662743" cy="9407844"/>
          </a:xfrm>
          <a:custGeom>
            <a:avLst/>
            <a:gdLst/>
            <a:ahLst/>
            <a:cxnLst/>
            <a:rect l="l" t="t" r="r" b="b"/>
            <a:pathLst>
              <a:path w="11662743" h="9407844">
                <a:moveTo>
                  <a:pt x="0" y="0"/>
                </a:moveTo>
                <a:lnTo>
                  <a:pt x="11662743" y="0"/>
                </a:lnTo>
                <a:lnTo>
                  <a:pt x="11662743" y="9407843"/>
                </a:lnTo>
                <a:lnTo>
                  <a:pt x="0" y="9407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8603" r="-2802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358699" y="-2356886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27" y="540560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0" y="0"/>
                </a:moveTo>
                <a:lnTo>
                  <a:pt x="2530717" y="0"/>
                </a:lnTo>
                <a:lnTo>
                  <a:pt x="2530717" y="2087841"/>
                </a:lnTo>
                <a:lnTo>
                  <a:pt x="0" y="2087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37566" y="1806314"/>
            <a:ext cx="9885461" cy="117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EZRA 8:21-23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8170" y="3004832"/>
            <a:ext cx="10479855" cy="6399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65"/>
              </a:lnSpc>
            </a:pP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Kemudian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tepi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sungai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Ahawa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itu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aku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memaklumkan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puasa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supaya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merendahkan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hadapan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Allah kami dan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memohon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-Nya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jalan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yang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bagi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kami,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bagi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anak-anak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 dan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segala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harta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kami. 22 Karena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aku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malu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meminta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tentara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 orang-orang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berkuda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raja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untuk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mengawal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terhadap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musuh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jalan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sebab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telah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berkata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raja,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demikian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"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Tangan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Allah kami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melindungi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semua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orang yang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mencari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demi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keselamatan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mereka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tetapi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kuasa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murka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-Nya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menimpa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semua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orang yang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meninggalkan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Dia." 23 Jadi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berpuasalah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 dan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memohonkan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hal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itu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kepada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Allah dan Allah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mengabulkan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permohonan</a:t>
            </a:r>
            <a:r>
              <a:rPr lang="en-US" sz="30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kami.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00000">
                <a:alpha val="100000"/>
              </a:srgbClr>
            </a:gs>
            <a:gs pos="100000">
              <a:srgbClr val="0D0F0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777243" y="-566525"/>
            <a:ext cx="7762476" cy="10853525"/>
          </a:xfrm>
          <a:custGeom>
            <a:avLst/>
            <a:gdLst/>
            <a:ahLst/>
            <a:cxnLst/>
            <a:rect l="l" t="t" r="r" b="b"/>
            <a:pathLst>
              <a:path w="7762476" h="11420050">
                <a:moveTo>
                  <a:pt x="7762476" y="0"/>
                </a:moveTo>
                <a:lnTo>
                  <a:pt x="0" y="0"/>
                </a:lnTo>
                <a:lnTo>
                  <a:pt x="0" y="11420050"/>
                </a:lnTo>
                <a:lnTo>
                  <a:pt x="7762476" y="11420050"/>
                </a:lnTo>
                <a:lnTo>
                  <a:pt x="7762476" y="0"/>
                </a:lnTo>
                <a:close/>
              </a:path>
            </a:pathLst>
          </a:custGeom>
          <a:blipFill>
            <a:blip r:embed="rId2"/>
            <a:stretch>
              <a:fillRect l="-108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68795" y="590444"/>
            <a:ext cx="13667947" cy="9780141"/>
          </a:xfrm>
          <a:custGeom>
            <a:avLst/>
            <a:gdLst/>
            <a:ahLst/>
            <a:cxnLst/>
            <a:rect l="l" t="t" r="r" b="b"/>
            <a:pathLst>
              <a:path w="13667947" h="9780141">
                <a:moveTo>
                  <a:pt x="0" y="0"/>
                </a:moveTo>
                <a:lnTo>
                  <a:pt x="13667947" y="0"/>
                </a:lnTo>
                <a:lnTo>
                  <a:pt x="13667947" y="9780141"/>
                </a:lnTo>
                <a:lnTo>
                  <a:pt x="0" y="9780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06" r="-2173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92085" y="-1782298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296531" y="-2550493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348196" y="506859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2530716" y="0"/>
                </a:moveTo>
                <a:lnTo>
                  <a:pt x="0" y="0"/>
                </a:lnTo>
                <a:lnTo>
                  <a:pt x="0" y="2087841"/>
                </a:lnTo>
                <a:lnTo>
                  <a:pt x="2530716" y="2087841"/>
                </a:lnTo>
                <a:lnTo>
                  <a:pt x="253071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257800" y="984017"/>
            <a:ext cx="11203354" cy="1800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97"/>
              </a:lnSpc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  <a:ea typeface="Arial Bold"/>
                <a:cs typeface="Arial Bold"/>
                <a:sym typeface="Arial Bold"/>
              </a:rPr>
              <a:t>KEMBALI DARI BABILONIA </a:t>
            </a:r>
          </a:p>
          <a:p>
            <a:pPr algn="ctr">
              <a:lnSpc>
                <a:spcPts val="7297"/>
              </a:lnSpc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  <a:ea typeface="Arial Bold"/>
                <a:cs typeface="Arial Bold"/>
                <a:sym typeface="Arial Bold"/>
              </a:rPr>
              <a:t>KE YERUSALEM</a:t>
            </a:r>
            <a:endParaRPr lang="en-US" sz="5400" b="1" dirty="0">
              <a:solidFill>
                <a:srgbClr val="000000"/>
              </a:solidFill>
              <a:latin typeface="Arial Black" panose="020B0A04020102020204" pitchFamily="34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15657" y="3039929"/>
            <a:ext cx="12398044" cy="1695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30"/>
              </a:lnSpc>
            </a:pP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Jalan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pulang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Yerusalem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penuh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bahaya</a:t>
            </a:r>
            <a:r>
              <a:rPr lang="en-US" sz="487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15657" y="5143500"/>
            <a:ext cx="12147720" cy="75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9"/>
              </a:lnSpc>
            </a:pPr>
            <a:r>
              <a:rPr lang="en-US" sz="442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42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2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memilih</a:t>
            </a:r>
            <a:r>
              <a:rPr lang="en-US" sz="442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2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</a:t>
            </a:r>
            <a:r>
              <a:rPr lang="en-US" sz="442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42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bukan</a:t>
            </a:r>
            <a:r>
              <a:rPr lang="en-US" sz="442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rasa </a:t>
            </a:r>
            <a:r>
              <a:rPr lang="en-US" sz="442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takut</a:t>
            </a:r>
            <a:r>
              <a:rPr lang="en-US" sz="442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66035" y="6399240"/>
            <a:ext cx="12604257" cy="243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74"/>
              </a:lnSpc>
            </a:pP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11:6</a:t>
            </a:r>
          </a:p>
          <a:p>
            <a:pPr>
              <a:lnSpc>
                <a:spcPts val="6474"/>
              </a:lnSpc>
            </a:pP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tanpa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mungkin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berkenan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Allah.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63" r="-96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5061" y="-710454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0" y="0"/>
                </a:moveTo>
                <a:lnTo>
                  <a:pt x="11280407" y="0"/>
                </a:lnTo>
                <a:lnTo>
                  <a:pt x="11280407" y="11280407"/>
                </a:lnTo>
                <a:lnTo>
                  <a:pt x="0" y="11280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74712" y="6704647"/>
            <a:ext cx="8713288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1"/>
                </a:lnTo>
                <a:lnTo>
                  <a:pt x="0" y="38959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9062" y="197094"/>
            <a:ext cx="13594354" cy="10776884"/>
          </a:xfrm>
          <a:custGeom>
            <a:avLst/>
            <a:gdLst/>
            <a:ahLst/>
            <a:cxnLst/>
            <a:rect l="l" t="t" r="r" b="b"/>
            <a:pathLst>
              <a:path w="13594354" h="10776884">
                <a:moveTo>
                  <a:pt x="0" y="0"/>
                </a:moveTo>
                <a:lnTo>
                  <a:pt x="13594354" y="0"/>
                </a:lnTo>
                <a:lnTo>
                  <a:pt x="13594354" y="10776885"/>
                </a:lnTo>
                <a:lnTo>
                  <a:pt x="0" y="107768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1716" r="-2221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559022" y="-2042067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27" y="540560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0" y="0"/>
                </a:moveTo>
                <a:lnTo>
                  <a:pt x="2530717" y="0"/>
                </a:lnTo>
                <a:lnTo>
                  <a:pt x="2530717" y="2087841"/>
                </a:lnTo>
                <a:lnTo>
                  <a:pt x="0" y="2087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48718" y="888520"/>
            <a:ext cx="10382199" cy="1391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0"/>
              </a:lnSpc>
            </a:pPr>
            <a:r>
              <a:rPr lang="en-US" sz="4000" b="1" dirty="0">
                <a:solidFill>
                  <a:srgbClr val="000000"/>
                </a:solidFill>
                <a:latin typeface="Arial Black" panose="020B0A04020102020204" pitchFamily="34" charset="0"/>
                <a:ea typeface="The Seasons Bold"/>
                <a:cs typeface="The Seasons Bold"/>
                <a:sym typeface="The Seasons Bold"/>
              </a:rPr>
              <a:t>BAGAIMANA KITA BISA TETAP BERIMAN DI TENGAH KESULITAN?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4946" y="3028225"/>
            <a:ext cx="11675141" cy="157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8"/>
              </a:lnSpc>
            </a:pPr>
            <a:r>
              <a:rPr lang="en-US" sz="451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Samuel 30:6</a:t>
            </a:r>
          </a:p>
          <a:p>
            <a:pPr algn="l">
              <a:lnSpc>
                <a:spcPts val="6318"/>
              </a:lnSpc>
            </a:pPr>
            <a:r>
              <a:rPr lang="en-US" sz="451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Menguatkan</a:t>
            </a:r>
            <a:r>
              <a:rPr lang="en-US" sz="451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1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kepercayaan</a:t>
            </a:r>
            <a:r>
              <a:rPr lang="en-US" sz="451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1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51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TUHAN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4757" y="5056259"/>
            <a:ext cx="11832630" cy="3350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52216" lvl="1" indent="-626108" algn="l">
              <a:lnSpc>
                <a:spcPts val="8931"/>
              </a:lnSpc>
              <a:buAutoNum type="arabicPeriod"/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Doa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Masalah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52216" lvl="1" indent="-626108" algn="l">
              <a:lnSpc>
                <a:spcPts val="8931"/>
              </a:lnSpc>
              <a:buAutoNum type="arabicPeriod"/>
            </a:pP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Baca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52216" lvl="1" indent="-626108" algn="l">
              <a:lnSpc>
                <a:spcPts val="8931"/>
              </a:lnSpc>
              <a:buAutoNum type="arabicPeriod"/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Puasa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rendah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dirimu</a:t>
            </a: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C74098EB-3F06-48F6-8D12-73ECAAC6BC8D}"/>
              </a:ext>
            </a:extLst>
          </p:cNvPr>
          <p:cNvSpPr/>
          <p:nvPr/>
        </p:nvSpPr>
        <p:spPr>
          <a:xfrm>
            <a:off x="-912554" y="-2103823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00000">
                <a:alpha val="100000"/>
              </a:srgbClr>
            </a:gs>
            <a:gs pos="100000">
              <a:srgbClr val="0D0F0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777243" y="-566525"/>
            <a:ext cx="7762476" cy="10853525"/>
          </a:xfrm>
          <a:custGeom>
            <a:avLst/>
            <a:gdLst/>
            <a:ahLst/>
            <a:cxnLst/>
            <a:rect l="l" t="t" r="r" b="b"/>
            <a:pathLst>
              <a:path w="7762476" h="11420050">
                <a:moveTo>
                  <a:pt x="7762476" y="0"/>
                </a:moveTo>
                <a:lnTo>
                  <a:pt x="0" y="0"/>
                </a:lnTo>
                <a:lnTo>
                  <a:pt x="0" y="11420050"/>
                </a:lnTo>
                <a:lnTo>
                  <a:pt x="7762476" y="11420050"/>
                </a:lnTo>
                <a:lnTo>
                  <a:pt x="7762476" y="0"/>
                </a:lnTo>
                <a:close/>
              </a:path>
            </a:pathLst>
          </a:custGeom>
          <a:blipFill>
            <a:blip r:embed="rId2"/>
            <a:stretch>
              <a:fillRect l="-108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03995" y="1028700"/>
            <a:ext cx="13774018" cy="8849316"/>
          </a:xfrm>
          <a:custGeom>
            <a:avLst/>
            <a:gdLst/>
            <a:ahLst/>
            <a:cxnLst/>
            <a:rect l="l" t="t" r="r" b="b"/>
            <a:pathLst>
              <a:path w="13774018" h="8849316">
                <a:moveTo>
                  <a:pt x="0" y="0"/>
                </a:moveTo>
                <a:lnTo>
                  <a:pt x="13774018" y="0"/>
                </a:lnTo>
                <a:lnTo>
                  <a:pt x="13774018" y="8849316"/>
                </a:lnTo>
                <a:lnTo>
                  <a:pt x="0" y="8849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180" t="-3422" r="-1583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92085" y="-1782298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51268" y="-2434614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304656" y="469039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2530716" y="0"/>
                </a:moveTo>
                <a:lnTo>
                  <a:pt x="0" y="0"/>
                </a:lnTo>
                <a:lnTo>
                  <a:pt x="0" y="2087841"/>
                </a:lnTo>
                <a:lnTo>
                  <a:pt x="2530716" y="2087841"/>
                </a:lnTo>
                <a:lnTo>
                  <a:pt x="253071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250657" y="1675220"/>
            <a:ext cx="11097539" cy="855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4800" b="1" dirty="0">
                <a:solidFill>
                  <a:srgbClr val="000000"/>
                </a:solidFill>
                <a:latin typeface="Arial Black" panose="020B0A04020102020204" pitchFamily="34" charset="0"/>
                <a:ea typeface="Arial Bold"/>
                <a:cs typeface="Arial Bold"/>
                <a:sym typeface="Arial Bold"/>
              </a:rPr>
              <a:t>DOA TENTANG MASALAH ITU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13050" y="2692290"/>
            <a:ext cx="13122350" cy="6511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0085" lvl="1" indent="-490043" algn="l">
              <a:lnSpc>
                <a:spcPts val="6355"/>
              </a:lnSpc>
              <a:buAutoNum type="arabicPeriod"/>
            </a:pP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Apakah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dosa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perlu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diakui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  <a:p>
            <a:pPr algn="r">
              <a:lnSpc>
                <a:spcPts val="6355"/>
              </a:lnSpc>
            </a:pP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Mazmur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66:18</a:t>
            </a:r>
          </a:p>
          <a:p>
            <a:pPr algn="r">
              <a:lnSpc>
                <a:spcPts val="6355"/>
              </a:lnSpc>
            </a:pPr>
            <a:endParaRPr lang="en-US" sz="453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90042" lvl="1" algn="l">
              <a:lnSpc>
                <a:spcPts val="6355"/>
              </a:lnSpc>
            </a:pP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Apakah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saya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perlu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berdamai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seseorang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                                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5:23-24</a:t>
            </a:r>
          </a:p>
          <a:p>
            <a:pPr algn="l">
              <a:lnSpc>
                <a:spcPts val="6355"/>
              </a:lnSpc>
            </a:pPr>
            <a:endParaRPr lang="en-US" sz="453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90042" lvl="1" algn="l">
              <a:lnSpc>
                <a:spcPts val="6355"/>
              </a:lnSpc>
            </a:pP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Dendam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terhadap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seseorang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3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</a:t>
            </a:r>
            <a:r>
              <a:rPr lang="en-US" sz="45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18:15</a:t>
            </a:r>
          </a:p>
          <a:p>
            <a:pPr algn="ctr">
              <a:lnSpc>
                <a:spcPts val="6355"/>
              </a:lnSpc>
            </a:pPr>
            <a:endParaRPr lang="en-US" sz="453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00000">
                <a:alpha val="100000"/>
              </a:srgbClr>
            </a:gs>
            <a:gs pos="100000">
              <a:srgbClr val="0D0F0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777243" y="-566525"/>
            <a:ext cx="7762476" cy="11420050"/>
          </a:xfrm>
          <a:custGeom>
            <a:avLst/>
            <a:gdLst/>
            <a:ahLst/>
            <a:cxnLst/>
            <a:rect l="l" t="t" r="r" b="b"/>
            <a:pathLst>
              <a:path w="7762476" h="11420050">
                <a:moveTo>
                  <a:pt x="7762476" y="0"/>
                </a:moveTo>
                <a:lnTo>
                  <a:pt x="0" y="0"/>
                </a:lnTo>
                <a:lnTo>
                  <a:pt x="0" y="11420050"/>
                </a:lnTo>
                <a:lnTo>
                  <a:pt x="7762476" y="11420050"/>
                </a:lnTo>
                <a:lnTo>
                  <a:pt x="7762476" y="0"/>
                </a:lnTo>
                <a:close/>
              </a:path>
            </a:pathLst>
          </a:custGeom>
          <a:blipFill>
            <a:blip r:embed="rId2"/>
            <a:stretch>
              <a:fillRect l="-108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76354" y="1017609"/>
            <a:ext cx="13774018" cy="9796662"/>
          </a:xfrm>
          <a:custGeom>
            <a:avLst/>
            <a:gdLst/>
            <a:ahLst/>
            <a:cxnLst/>
            <a:rect l="l" t="t" r="r" b="b"/>
            <a:pathLst>
              <a:path w="13774018" h="8849316">
                <a:moveTo>
                  <a:pt x="0" y="0"/>
                </a:moveTo>
                <a:lnTo>
                  <a:pt x="13774018" y="0"/>
                </a:lnTo>
                <a:lnTo>
                  <a:pt x="13774018" y="8849316"/>
                </a:lnTo>
                <a:lnTo>
                  <a:pt x="0" y="8849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180" t="-3422" r="-1583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892085" y="-1782298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20600" y="-2455602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304656" y="469039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2530716" y="0"/>
                </a:moveTo>
                <a:lnTo>
                  <a:pt x="0" y="0"/>
                </a:lnTo>
                <a:lnTo>
                  <a:pt x="0" y="2087841"/>
                </a:lnTo>
                <a:lnTo>
                  <a:pt x="2530716" y="2087841"/>
                </a:lnTo>
                <a:lnTo>
                  <a:pt x="253071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92083" y="1284536"/>
            <a:ext cx="1220854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6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Bangunlah</a:t>
            </a:r>
            <a:r>
              <a:rPr lang="en-US" sz="6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mezbah</a:t>
            </a:r>
            <a:r>
              <a:rPr lang="en-US" sz="6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Doa</a:t>
            </a:r>
            <a:r>
              <a:rPr lang="en-US" sz="6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untuk</a:t>
            </a:r>
            <a:r>
              <a:rPr lang="en-US" sz="6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Tuhan</a:t>
            </a:r>
            <a:endParaRPr lang="en-US" sz="60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C6872CF-0611-4564-8505-0559B54DE03D}"/>
              </a:ext>
            </a:extLst>
          </p:cNvPr>
          <p:cNvSpPr txBox="1"/>
          <p:nvPr/>
        </p:nvSpPr>
        <p:spPr>
          <a:xfrm>
            <a:off x="3861604" y="3348701"/>
            <a:ext cx="1220854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Kisah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Para Rasul 16:25</a:t>
            </a:r>
            <a:b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</a:b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Tengah Malam: Paulus dan Silas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berdoa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menyanyikan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himne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pada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tengah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malam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di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penjara</a:t>
            </a:r>
            <a:endParaRPr lang="en-US" sz="3200" b="1" dirty="0">
              <a:solidFill>
                <a:srgbClr val="000000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947C3E-2FCD-4643-88F2-8029046975D0}"/>
              </a:ext>
            </a:extLst>
          </p:cNvPr>
          <p:cNvSpPr txBox="1"/>
          <p:nvPr/>
        </p:nvSpPr>
        <p:spPr>
          <a:xfrm>
            <a:off x="3861604" y="5413833"/>
            <a:ext cx="12208543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Kisah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Para Rasul 10:9 </a:t>
            </a:r>
          </a:p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Keesokan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harinya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ketika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ketiga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orang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itu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berada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dalam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perjalanan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sudah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dekat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kota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Yope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kira-kira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pukul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dua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belas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tengah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hari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naiklah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Petrus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atas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rumah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untuk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berdoa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.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B24B0D1A-AE53-48DE-8DC3-1543FFCC4137}"/>
              </a:ext>
            </a:extLst>
          </p:cNvPr>
          <p:cNvSpPr txBox="1"/>
          <p:nvPr/>
        </p:nvSpPr>
        <p:spPr>
          <a:xfrm>
            <a:off x="3892083" y="7883432"/>
            <a:ext cx="1220854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Kisah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Para Rasul 3:1 </a:t>
            </a:r>
          </a:p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Pada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suatu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hari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menjelang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waktu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sembahyang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yaitu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pukul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tiga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petang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naiklah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Petrus dan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Yohanes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ke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Bait Allah.</a:t>
            </a:r>
          </a:p>
        </p:txBody>
      </p:sp>
    </p:spTree>
    <p:extLst>
      <p:ext uri="{BB962C8B-B14F-4D97-AF65-F5344CB8AC3E}">
        <p14:creationId xmlns:p14="http://schemas.microsoft.com/office/powerpoint/2010/main" val="173268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63" r="-96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5061" y="-993407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0" y="0"/>
                </a:moveTo>
                <a:lnTo>
                  <a:pt x="11280407" y="0"/>
                </a:lnTo>
                <a:lnTo>
                  <a:pt x="11280407" y="11280407"/>
                </a:lnTo>
                <a:lnTo>
                  <a:pt x="0" y="11280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74712" y="6323695"/>
            <a:ext cx="8713288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2"/>
                </a:lnTo>
                <a:lnTo>
                  <a:pt x="0" y="389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6727" y="540560"/>
            <a:ext cx="16324580" cy="9611772"/>
          </a:xfrm>
          <a:custGeom>
            <a:avLst/>
            <a:gdLst/>
            <a:ahLst/>
            <a:cxnLst/>
            <a:rect l="l" t="t" r="r" b="b"/>
            <a:pathLst>
              <a:path w="16324580" h="10234212">
                <a:moveTo>
                  <a:pt x="0" y="0"/>
                </a:moveTo>
                <a:lnTo>
                  <a:pt x="16324580" y="0"/>
                </a:lnTo>
                <a:lnTo>
                  <a:pt x="16324580" y="10234212"/>
                </a:lnTo>
                <a:lnTo>
                  <a:pt x="0" y="10234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5219" r="-2802" b="-516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358699" y="-2356886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27" y="540560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0" y="0"/>
                </a:moveTo>
                <a:lnTo>
                  <a:pt x="2530717" y="0"/>
                </a:lnTo>
                <a:lnTo>
                  <a:pt x="2530717" y="2087841"/>
                </a:lnTo>
                <a:lnTo>
                  <a:pt x="0" y="2087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62157" y="1820668"/>
            <a:ext cx="12773720" cy="142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5"/>
              </a:lnSpc>
            </a:pP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Baca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endParaRPr lang="en-US" sz="7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03587" y="3655169"/>
            <a:ext cx="14675221" cy="6497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1"/>
              </a:lnSpc>
            </a:pP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Perempuan yang </a:t>
            </a:r>
            <a:r>
              <a:rPr lang="en-US" sz="5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Menderita</a:t>
            </a: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Pendarahan</a:t>
            </a:r>
            <a:endParaRPr lang="en-US" sz="54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5491"/>
              </a:lnSpc>
            </a:pP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"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Anakku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imanmu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menyembuhkanmu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Pergilah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22" b="1" i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damai</a:t>
            </a:r>
            <a:r>
              <a:rPr lang="en-US" sz="3922" b="1" i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." </a:t>
            </a:r>
          </a:p>
          <a:p>
            <a:pPr algn="l">
              <a:lnSpc>
                <a:spcPts val="5071"/>
              </a:lnSpc>
            </a:pPr>
            <a:endParaRPr lang="en-US" sz="39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889985" lvl="1" indent="-444993" algn="l">
              <a:lnSpc>
                <a:spcPts val="7048"/>
              </a:lnSpc>
              <a:buAutoNum type="arabicPeriod"/>
            </a:pP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Orang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ramai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bisa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menghentikannya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-Lukas 8:48 </a:t>
            </a:r>
          </a:p>
          <a:p>
            <a:pPr marL="889985" lvl="1" indent="-444993" algn="l">
              <a:lnSpc>
                <a:spcPts val="7048"/>
              </a:lnSpc>
              <a:buAutoNum type="arabicPeriod"/>
            </a:pP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Kekecewaan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Merekah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Bartimaeus  -Markus 10:46-52</a:t>
            </a:r>
          </a:p>
          <a:p>
            <a:pPr marL="889985" lvl="1" indent="-444993" algn="l">
              <a:lnSpc>
                <a:spcPts val="7048"/>
              </a:lnSpc>
              <a:buAutoNum type="arabicPeriod"/>
            </a:pP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Menghina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Eli </a:t>
            </a:r>
            <a:r>
              <a:rPr lang="en-US" sz="41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terhadap</a:t>
            </a:r>
            <a:r>
              <a:rPr lang="en-US" sz="41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Hannah  -1 Samuel 1:12-18.</a:t>
            </a:r>
          </a:p>
          <a:p>
            <a:pPr algn="l">
              <a:lnSpc>
                <a:spcPts val="3951"/>
              </a:lnSpc>
            </a:pPr>
            <a:endParaRPr lang="en-US" sz="41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51"/>
              </a:lnSpc>
            </a:pPr>
            <a:endParaRPr lang="en-US" sz="41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1F794C80-2D0F-441D-8F28-9DEDD7F1B120}"/>
              </a:ext>
            </a:extLst>
          </p:cNvPr>
          <p:cNvSpPr/>
          <p:nvPr/>
        </p:nvSpPr>
        <p:spPr>
          <a:xfrm>
            <a:off x="266250" y="-1604884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00000">
                <a:alpha val="100000"/>
              </a:srgbClr>
            </a:gs>
            <a:gs pos="100000">
              <a:srgbClr val="0D0F0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777243" y="-566525"/>
            <a:ext cx="7762476" cy="10853525"/>
          </a:xfrm>
          <a:custGeom>
            <a:avLst/>
            <a:gdLst/>
            <a:ahLst/>
            <a:cxnLst/>
            <a:rect l="l" t="t" r="r" b="b"/>
            <a:pathLst>
              <a:path w="7762476" h="11420050">
                <a:moveTo>
                  <a:pt x="7762476" y="0"/>
                </a:moveTo>
                <a:lnTo>
                  <a:pt x="0" y="0"/>
                </a:lnTo>
                <a:lnTo>
                  <a:pt x="0" y="11420050"/>
                </a:lnTo>
                <a:lnTo>
                  <a:pt x="7762476" y="11420050"/>
                </a:lnTo>
                <a:lnTo>
                  <a:pt x="7762476" y="0"/>
                </a:lnTo>
                <a:close/>
              </a:path>
            </a:pathLst>
          </a:custGeom>
          <a:blipFill>
            <a:blip r:embed="rId2"/>
            <a:stretch>
              <a:fillRect l="-108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212955" y="7725"/>
            <a:ext cx="13056658" cy="9593773"/>
          </a:xfrm>
          <a:custGeom>
            <a:avLst/>
            <a:gdLst/>
            <a:ahLst/>
            <a:cxnLst/>
            <a:rect l="l" t="t" r="r" b="b"/>
            <a:pathLst>
              <a:path w="13056658" h="9593773">
                <a:moveTo>
                  <a:pt x="0" y="0"/>
                </a:moveTo>
                <a:lnTo>
                  <a:pt x="13056658" y="0"/>
                </a:lnTo>
                <a:lnTo>
                  <a:pt x="13056658" y="9593773"/>
                </a:lnTo>
                <a:lnTo>
                  <a:pt x="0" y="95937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997" t="-167" r="-1591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501300" y="-2095500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51268" y="-2434614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 flipH="1">
            <a:off x="15348196" y="506859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2530716" y="0"/>
                </a:moveTo>
                <a:lnTo>
                  <a:pt x="0" y="0"/>
                </a:lnTo>
                <a:lnTo>
                  <a:pt x="0" y="2087841"/>
                </a:lnTo>
                <a:lnTo>
                  <a:pt x="2530716" y="2087841"/>
                </a:lnTo>
                <a:lnTo>
                  <a:pt x="253071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5486400" y="723452"/>
            <a:ext cx="10086319" cy="821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  <a:ea typeface="Arial Bold"/>
                <a:cs typeface="Arial Bold"/>
                <a:sym typeface="Arial Bold"/>
              </a:rPr>
              <a:t>PUASA UNTUK RENDAH DIRIMU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38800" y="1827039"/>
            <a:ext cx="12027349" cy="1820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55"/>
              </a:lnSpc>
            </a:pPr>
            <a:r>
              <a:rPr lang="en-US" sz="2800" b="1" dirty="0" err="1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Yosua</a:t>
            </a:r>
            <a:r>
              <a:rPr lang="en-US" sz="2800" b="1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 3:5</a:t>
            </a:r>
          </a:p>
          <a:p>
            <a:pPr>
              <a:lnSpc>
                <a:spcPts val="4855"/>
              </a:lnSpc>
            </a:pP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Berkatalah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Yosua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bangsa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"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Kuduskanlah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dirimu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besok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TUHAN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melakukan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perbuatan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ajaib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antara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492D7E-A302-4CA2-A031-D85570688E12}"/>
              </a:ext>
            </a:extLst>
          </p:cNvPr>
          <p:cNvSpPr txBox="1"/>
          <p:nvPr/>
        </p:nvSpPr>
        <p:spPr>
          <a:xfrm>
            <a:off x="5589970" y="4011788"/>
            <a:ext cx="12302628" cy="1842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55"/>
              </a:lnSpc>
            </a:pPr>
            <a:r>
              <a:rPr lang="en-US" sz="2800" b="1" dirty="0" err="1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Ayub</a:t>
            </a:r>
            <a:r>
              <a:rPr lang="en-US" sz="2800" b="1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 42:6</a:t>
            </a:r>
          </a:p>
          <a:p>
            <a:pPr>
              <a:lnSpc>
                <a:spcPts val="4855"/>
              </a:lnSpc>
            </a:pP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Oleh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mencabut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perkataanku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menyesal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duduk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debu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abu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A1CE52-4BC0-44C6-BE70-78C1F44A932C}"/>
              </a:ext>
            </a:extLst>
          </p:cNvPr>
          <p:cNvSpPr txBox="1"/>
          <p:nvPr/>
        </p:nvSpPr>
        <p:spPr>
          <a:xfrm>
            <a:off x="5589970" y="6370745"/>
            <a:ext cx="12302628" cy="1820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55"/>
              </a:lnSpc>
            </a:pPr>
            <a:r>
              <a:rPr lang="en-US" sz="2800" b="1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2 Samuel 13:31</a:t>
            </a:r>
          </a:p>
          <a:p>
            <a:pPr>
              <a:lnSpc>
                <a:spcPts val="4855"/>
              </a:lnSpc>
            </a:pP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Lalu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bangunlah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raja,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dikoyakkannya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pakaiannya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berbaring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2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lantai</a:t>
            </a:r>
            <a:r>
              <a:rPr lang="en-US" sz="2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…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363" r="-96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25061" y="-710454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0" y="0"/>
                </a:moveTo>
                <a:lnTo>
                  <a:pt x="11280407" y="0"/>
                </a:lnTo>
                <a:lnTo>
                  <a:pt x="11280407" y="11280407"/>
                </a:lnTo>
                <a:lnTo>
                  <a:pt x="0" y="11280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686575" y="6391029"/>
            <a:ext cx="7601425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2"/>
                </a:lnTo>
                <a:lnTo>
                  <a:pt x="0" y="389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506443" y="-190500"/>
            <a:ext cx="19794444" cy="10969957"/>
          </a:xfrm>
          <a:custGeom>
            <a:avLst/>
            <a:gdLst/>
            <a:ahLst/>
            <a:cxnLst/>
            <a:rect l="l" t="t" r="r" b="b"/>
            <a:pathLst>
              <a:path w="21300887" h="10969957">
                <a:moveTo>
                  <a:pt x="0" y="0"/>
                </a:moveTo>
                <a:lnTo>
                  <a:pt x="21300887" y="0"/>
                </a:lnTo>
                <a:lnTo>
                  <a:pt x="21300887" y="10969957"/>
                </a:lnTo>
                <a:lnTo>
                  <a:pt x="0" y="109699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358699" y="-2356886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1000" y="161935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0" y="0"/>
                </a:moveTo>
                <a:lnTo>
                  <a:pt x="2530717" y="0"/>
                </a:lnTo>
                <a:lnTo>
                  <a:pt x="2530717" y="2087841"/>
                </a:lnTo>
                <a:lnTo>
                  <a:pt x="0" y="2087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68046" y="2249776"/>
            <a:ext cx="16161672" cy="68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2"/>
              </a:lnSpc>
            </a:pP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Makanan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melewatkan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makan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puasa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sebagian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makanan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tertentu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mencari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secara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sengaja</a:t>
            </a:r>
            <a:endParaRPr lang="en-US" sz="36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2"/>
              </a:lnSpc>
            </a:pPr>
            <a:r>
              <a:rPr lang="en-US" sz="3622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Media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sosial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Instagram, Facebook,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TikTok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terus-menerus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menggulir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layar</a:t>
            </a:r>
            <a:endParaRPr lang="en-US" sz="36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2"/>
              </a:lnSpc>
            </a:pP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Hiburan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Netflix, YouTube,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bermain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game,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menonton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serial TV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secara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berlebihan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(Entertainment)</a:t>
            </a:r>
          </a:p>
          <a:p>
            <a:pPr algn="l">
              <a:lnSpc>
                <a:spcPts val="6012"/>
              </a:lnSpc>
            </a:pP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Belanja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pengeluaran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perlu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pembelian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impulsif</a:t>
            </a:r>
            <a:endParaRPr lang="en-US" sz="36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2"/>
              </a:lnSpc>
            </a:pP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5.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Kebiasaan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mencari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kenyamanan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pun yang Anda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jadikan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pelarian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meredakan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stres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selain</a:t>
            </a:r>
            <a:r>
              <a:rPr lang="en-US" sz="362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2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362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0A4ECB03-AF54-4616-88A6-98599DF9358A}"/>
              </a:ext>
            </a:extLst>
          </p:cNvPr>
          <p:cNvSpPr/>
          <p:nvPr/>
        </p:nvSpPr>
        <p:spPr>
          <a:xfrm>
            <a:off x="1920099" y="-1122573"/>
            <a:ext cx="3337701" cy="436107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B6477-BA9D-42B2-8EAC-D010DCE2BC13}"/>
              </a:ext>
            </a:extLst>
          </p:cNvPr>
          <p:cNvSpPr txBox="1"/>
          <p:nvPr/>
        </p:nvSpPr>
        <p:spPr>
          <a:xfrm>
            <a:off x="4067437" y="278402"/>
            <a:ext cx="864016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baseline="-25000" dirty="0" err="1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Hindari</a:t>
            </a:r>
            <a:r>
              <a:rPr lang="en-US" sz="9600" b="1" baseline="-25000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600" b="1" baseline="-25000" dirty="0" err="1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hal-hal</a:t>
            </a:r>
            <a:r>
              <a:rPr lang="en-US" sz="9600" b="1" baseline="-25000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600" b="1" baseline="-25000" dirty="0" err="1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ini</a:t>
            </a:r>
            <a:endParaRPr lang="en-US" sz="9600" b="1" baseline="-25000" dirty="0">
              <a:solidFill>
                <a:srgbClr val="000000"/>
              </a:solidFill>
              <a:latin typeface="Arial Black" panose="020B0A04020102020204" pitchFamily="34" charset="0"/>
              <a:ea typeface="Canva Sans Bold"/>
              <a:cs typeface="Canva Sans Bold"/>
              <a:sym typeface="Canva Sans Bold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50000">
              <a:srgbClr val="000000">
                <a:alpha val="100000"/>
              </a:srgbClr>
            </a:gs>
            <a:gs pos="100000">
              <a:srgbClr val="0D0F0A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777243" y="-566525"/>
            <a:ext cx="7762476" cy="10853525"/>
          </a:xfrm>
          <a:custGeom>
            <a:avLst/>
            <a:gdLst/>
            <a:ahLst/>
            <a:cxnLst/>
            <a:rect l="l" t="t" r="r" b="b"/>
            <a:pathLst>
              <a:path w="7762476" h="11420050">
                <a:moveTo>
                  <a:pt x="7762476" y="0"/>
                </a:moveTo>
                <a:lnTo>
                  <a:pt x="0" y="0"/>
                </a:lnTo>
                <a:lnTo>
                  <a:pt x="0" y="11420050"/>
                </a:lnTo>
                <a:lnTo>
                  <a:pt x="7762476" y="11420050"/>
                </a:lnTo>
                <a:lnTo>
                  <a:pt x="7762476" y="0"/>
                </a:lnTo>
                <a:close/>
              </a:path>
            </a:pathLst>
          </a:custGeom>
          <a:blipFill>
            <a:blip r:embed="rId2"/>
            <a:stretch>
              <a:fillRect l="-108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69685" y="312107"/>
            <a:ext cx="14848795" cy="10241594"/>
          </a:xfrm>
          <a:custGeom>
            <a:avLst/>
            <a:gdLst/>
            <a:ahLst/>
            <a:cxnLst/>
            <a:rect l="l" t="t" r="r" b="b"/>
            <a:pathLst>
              <a:path w="14848795" h="10853525">
                <a:moveTo>
                  <a:pt x="0" y="0"/>
                </a:moveTo>
                <a:lnTo>
                  <a:pt x="14848795" y="0"/>
                </a:lnTo>
                <a:lnTo>
                  <a:pt x="14848795" y="10853525"/>
                </a:lnTo>
                <a:lnTo>
                  <a:pt x="0" y="10853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964" r="-209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92085" y="-1782298"/>
            <a:ext cx="4275000" cy="4578313"/>
          </a:xfrm>
          <a:custGeom>
            <a:avLst/>
            <a:gdLst/>
            <a:ahLst/>
            <a:cxnLst/>
            <a:rect l="l" t="t" r="r" b="b"/>
            <a:pathLst>
              <a:path w="4275000" h="4578313">
                <a:moveTo>
                  <a:pt x="0" y="0"/>
                </a:moveTo>
                <a:lnTo>
                  <a:pt x="4275000" y="0"/>
                </a:lnTo>
                <a:lnTo>
                  <a:pt x="4275000" y="4578314"/>
                </a:lnTo>
                <a:lnTo>
                  <a:pt x="0" y="457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04519" y="-2381890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5348196" y="506859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2530716" y="0"/>
                </a:moveTo>
                <a:lnTo>
                  <a:pt x="0" y="0"/>
                </a:lnTo>
                <a:lnTo>
                  <a:pt x="0" y="2087841"/>
                </a:lnTo>
                <a:lnTo>
                  <a:pt x="2530716" y="2087841"/>
                </a:lnTo>
                <a:lnTo>
                  <a:pt x="253071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827316" y="1028700"/>
            <a:ext cx="9885461" cy="90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6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MENCARI WAJAH TUHAN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89057" y="6029223"/>
            <a:ext cx="13553920" cy="3093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5"/>
              </a:lnSpc>
            </a:pP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Tawarikh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15:4</a:t>
            </a:r>
          </a:p>
          <a:p>
            <a:pPr algn="ctr">
              <a:lnSpc>
                <a:spcPts val="6125"/>
              </a:lnSpc>
            </a:pP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kesesakan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berbalik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TUHAN, Allah orang Israel.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mencari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-Nya, dan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berkenan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ditemui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437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37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18481" y="2287938"/>
            <a:ext cx="12495073" cy="2754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1"/>
              </a:lnSpc>
            </a:pPr>
            <a:r>
              <a:rPr lang="en-US" sz="390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Yeremia 29:13</a:t>
            </a:r>
          </a:p>
          <a:p>
            <a:pPr algn="ctr">
              <a:lnSpc>
                <a:spcPts val="5471"/>
              </a:lnSpc>
            </a:pPr>
            <a:r>
              <a:rPr lang="en-US" sz="390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apabila kamu mencari Aku, kamu akan menemukan Aku; apabila kamu menanyakan Aku dengan segenap hati,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40" r="-4659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7405991" y="-710454"/>
            <a:ext cx="11280407" cy="11280407"/>
          </a:xfrm>
          <a:custGeom>
            <a:avLst/>
            <a:gdLst/>
            <a:ahLst/>
            <a:cxnLst/>
            <a:rect l="l" t="t" r="r" b="b"/>
            <a:pathLst>
              <a:path w="11280407" h="11280407">
                <a:moveTo>
                  <a:pt x="11280407" y="0"/>
                </a:moveTo>
                <a:lnTo>
                  <a:pt x="0" y="0"/>
                </a:lnTo>
                <a:lnTo>
                  <a:pt x="0" y="11280407"/>
                </a:lnTo>
                <a:lnTo>
                  <a:pt x="11280407" y="11280407"/>
                </a:lnTo>
                <a:lnTo>
                  <a:pt x="1128040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73110" y="8119246"/>
            <a:ext cx="8713288" cy="3895971"/>
          </a:xfrm>
          <a:custGeom>
            <a:avLst/>
            <a:gdLst/>
            <a:ahLst/>
            <a:cxnLst/>
            <a:rect l="l" t="t" r="r" b="b"/>
            <a:pathLst>
              <a:path w="8713288" h="3895971">
                <a:moveTo>
                  <a:pt x="0" y="0"/>
                </a:moveTo>
                <a:lnTo>
                  <a:pt x="8713287" y="0"/>
                </a:lnTo>
                <a:lnTo>
                  <a:pt x="8713287" y="3895972"/>
                </a:lnTo>
                <a:lnTo>
                  <a:pt x="0" y="389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214791" y="3238483"/>
            <a:ext cx="9662808" cy="359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442"/>
              </a:lnSpc>
            </a:pPr>
            <a:r>
              <a:rPr lang="en-US" sz="1463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GOD BLESS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7405991" y="231778"/>
            <a:ext cx="2530717" cy="2087841"/>
          </a:xfrm>
          <a:custGeom>
            <a:avLst/>
            <a:gdLst/>
            <a:ahLst/>
            <a:cxnLst/>
            <a:rect l="l" t="t" r="r" b="b"/>
            <a:pathLst>
              <a:path w="2530717" h="2087841">
                <a:moveTo>
                  <a:pt x="0" y="0"/>
                </a:moveTo>
                <a:lnTo>
                  <a:pt x="2530717" y="0"/>
                </a:lnTo>
                <a:lnTo>
                  <a:pt x="2530717" y="2087841"/>
                </a:lnTo>
                <a:lnTo>
                  <a:pt x="0" y="2087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883897" y="933450"/>
            <a:ext cx="5375403" cy="78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39"/>
              </a:lnSpc>
            </a:pPr>
            <a:r>
              <a:rPr lang="en-US" sz="4599" spc="427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gphi -maranatha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547</Words>
  <Application>Microsoft Office PowerPoint</Application>
  <PresentationFormat>Custom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Calibri</vt:lpstr>
      <vt:lpstr>Bebas Neue</vt:lpstr>
      <vt:lpstr>Arial Bold</vt:lpstr>
      <vt:lpstr>The Seasons</vt:lpstr>
      <vt:lpstr>The Seasons Bold</vt:lpstr>
      <vt:lpstr>Arial</vt:lpstr>
      <vt:lpstr>Canva Sans</vt:lpstr>
      <vt:lpstr>Canva Sans Bold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White Elegant Prayer Presentation</dc:title>
  <cp:lastModifiedBy>user</cp:lastModifiedBy>
  <cp:revision>13</cp:revision>
  <dcterms:created xsi:type="dcterms:W3CDTF">2006-08-16T00:00:00Z</dcterms:created>
  <dcterms:modified xsi:type="dcterms:W3CDTF">2026-05-10T06:32:07Z</dcterms:modified>
  <dc:identifier>DAHJNvAkBg8</dc:identifier>
</cp:coreProperties>
</file>