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Canva Sans Bold" panose="020B0604020202020204" charset="0"/>
      <p:regular r:id="rId16"/>
    </p:embeddedFont>
    <p:embeddedFont>
      <p:font typeface="Source Sans Pro" panose="020B0503030403020204" pitchFamily="34" charset="0"/>
      <p:regular r:id="rId17"/>
      <p:bold r:id="rId18"/>
      <p:italic r:id="rId19"/>
      <p:boldItalic r:id="rId20"/>
    </p:embeddedFont>
    <p:embeddedFont>
      <p:font typeface="Times New Roman MT Condensed Bold" panose="020B0604020202020204"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78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png"/><Relationship Id="rId7" Type="http://schemas.openxmlformats.org/officeDocument/2006/relationships/image" Target="../media/image14.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sp>
        <p:nvSpPr>
          <p:cNvPr id="2" name="Freeform 2"/>
          <p:cNvSpPr/>
          <p:nvPr/>
        </p:nvSpPr>
        <p:spPr>
          <a:xfrm>
            <a:off x="11468787" y="4743534"/>
            <a:ext cx="3331475" cy="3331475"/>
          </a:xfrm>
          <a:custGeom>
            <a:avLst/>
            <a:gdLst/>
            <a:ahLst/>
            <a:cxnLst/>
            <a:rect l="l" t="t" r="r" b="b"/>
            <a:pathLst>
              <a:path w="3331475" h="3331475">
                <a:moveTo>
                  <a:pt x="0" y="0"/>
                </a:moveTo>
                <a:lnTo>
                  <a:pt x="3331476" y="0"/>
                </a:lnTo>
                <a:lnTo>
                  <a:pt x="3331476" y="3331475"/>
                </a:lnTo>
                <a:lnTo>
                  <a:pt x="0" y="33314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46819" y="3434075"/>
            <a:ext cx="12650094" cy="3033010"/>
          </a:xfrm>
          <a:prstGeom prst="rect">
            <a:avLst/>
          </a:prstGeom>
        </p:spPr>
        <p:txBody>
          <a:bodyPr lIns="0" tIns="0" rIns="0" bIns="0" rtlCol="0" anchor="t">
            <a:spAutoFit/>
          </a:bodyPr>
          <a:lstStyle/>
          <a:p>
            <a:pPr algn="ctr">
              <a:lnSpc>
                <a:spcPts val="23963"/>
              </a:lnSpc>
              <a:spcBef>
                <a:spcPct val="0"/>
              </a:spcBef>
            </a:pPr>
            <a:r>
              <a:rPr lang="en-US" sz="19969" b="1" spc="-599" dirty="0" err="1">
                <a:solidFill>
                  <a:srgbClr val="343129"/>
                </a:solidFill>
                <a:latin typeface="Times New Roman MT Condensed Bold"/>
                <a:ea typeface="Times New Roman MT Condensed Bold"/>
                <a:cs typeface="Times New Roman MT Condensed Bold"/>
                <a:sym typeface="Times New Roman MT Condensed Bold"/>
              </a:rPr>
              <a:t>Peperang</a:t>
            </a:r>
            <a:r>
              <a:rPr lang="en-US" sz="19969" b="1" spc="-599" dirty="0">
                <a:solidFill>
                  <a:srgbClr val="343129"/>
                </a:solidFill>
                <a:latin typeface="Times New Roman MT Condensed Bold"/>
                <a:ea typeface="Times New Roman MT Condensed Bold"/>
                <a:cs typeface="Times New Roman MT Condensed Bold"/>
                <a:sym typeface="Times New Roman MT Condensed Bold"/>
              </a:rPr>
              <a:t> </a:t>
            </a:r>
            <a:r>
              <a:rPr lang="en-US" sz="19969" b="1" spc="-599" dirty="0" err="1">
                <a:solidFill>
                  <a:srgbClr val="343129"/>
                </a:solidFill>
                <a:latin typeface="Times New Roman MT Condensed Bold"/>
                <a:ea typeface="Times New Roman MT Condensed Bold"/>
                <a:cs typeface="Times New Roman MT Condensed Bold"/>
                <a:sym typeface="Times New Roman MT Condensed Bold"/>
              </a:rPr>
              <a:t>kita</a:t>
            </a:r>
            <a:endParaRPr lang="en-US" sz="19969" b="1" spc="-599" dirty="0">
              <a:solidFill>
                <a:srgbClr val="343129"/>
              </a:solidFill>
              <a:latin typeface="Times New Roman MT Condensed Bold"/>
              <a:ea typeface="Times New Roman MT Condensed Bold"/>
              <a:cs typeface="Times New Roman MT Condensed Bold"/>
              <a:sym typeface="Times New Roman MT Condensed Bold"/>
            </a:endParaRPr>
          </a:p>
        </p:txBody>
      </p:sp>
      <p:sp>
        <p:nvSpPr>
          <p:cNvPr id="4" name="TextBox 4"/>
          <p:cNvSpPr txBox="1"/>
          <p:nvPr/>
        </p:nvSpPr>
        <p:spPr>
          <a:xfrm>
            <a:off x="1461676" y="937023"/>
            <a:ext cx="4124775" cy="358139"/>
          </a:xfrm>
          <a:prstGeom prst="rect">
            <a:avLst/>
          </a:prstGeom>
        </p:spPr>
        <p:txBody>
          <a:bodyPr lIns="0" tIns="0" rIns="0" bIns="0" rtlCol="0" anchor="t">
            <a:spAutoFit/>
          </a:bodyPr>
          <a:lstStyle/>
          <a:p>
            <a:pPr algn="l">
              <a:lnSpc>
                <a:spcPts val="2609"/>
              </a:lnSpc>
            </a:pPr>
            <a:r>
              <a:rPr lang="en-US" sz="2899" spc="-86">
                <a:solidFill>
                  <a:srgbClr val="343129"/>
                </a:solidFill>
                <a:latin typeface="Source Sans Pro"/>
                <a:ea typeface="Source Sans Pro"/>
                <a:cs typeface="Source Sans Pro"/>
                <a:sym typeface="Source Sans Pro"/>
              </a:rPr>
              <a:t>GPHI -MARANATHA</a:t>
            </a:r>
          </a:p>
        </p:txBody>
      </p:sp>
      <p:sp>
        <p:nvSpPr>
          <p:cNvPr id="5" name="TextBox 5"/>
          <p:cNvSpPr txBox="1"/>
          <p:nvPr/>
        </p:nvSpPr>
        <p:spPr>
          <a:xfrm>
            <a:off x="13134525" y="978933"/>
            <a:ext cx="4124775" cy="264795"/>
          </a:xfrm>
          <a:prstGeom prst="rect">
            <a:avLst/>
          </a:prstGeom>
        </p:spPr>
        <p:txBody>
          <a:bodyPr lIns="0" tIns="0" rIns="0" bIns="0" rtlCol="0" anchor="t">
            <a:spAutoFit/>
          </a:bodyPr>
          <a:lstStyle/>
          <a:p>
            <a:pPr marL="0" lvl="1" indent="0" algn="r">
              <a:lnSpc>
                <a:spcPts val="1979"/>
              </a:lnSpc>
              <a:spcBef>
                <a:spcPct val="0"/>
              </a:spcBef>
            </a:pPr>
            <a:r>
              <a:rPr lang="en-US" sz="2199" u="none" strike="noStrike" spc="-65">
                <a:solidFill>
                  <a:srgbClr val="343129"/>
                </a:solidFill>
                <a:latin typeface="Source Sans Pro"/>
                <a:ea typeface="Source Sans Pro"/>
                <a:cs typeface="Source Sans Pro"/>
                <a:sym typeface="Source Sans Pro"/>
              </a:rPr>
              <a:t>Sunday Sermon</a:t>
            </a:r>
          </a:p>
        </p:txBody>
      </p:sp>
      <p:sp>
        <p:nvSpPr>
          <p:cNvPr id="6" name="TextBox 6"/>
          <p:cNvSpPr txBox="1"/>
          <p:nvPr/>
        </p:nvSpPr>
        <p:spPr>
          <a:xfrm>
            <a:off x="13134525" y="9168767"/>
            <a:ext cx="4124775" cy="649602"/>
          </a:xfrm>
          <a:prstGeom prst="rect">
            <a:avLst/>
          </a:prstGeom>
        </p:spPr>
        <p:txBody>
          <a:bodyPr lIns="0" tIns="0" rIns="0" bIns="0" rtlCol="0" anchor="t">
            <a:spAutoFit/>
          </a:bodyPr>
          <a:lstStyle/>
          <a:p>
            <a:pPr marL="0" lvl="1" indent="0" algn="r">
              <a:lnSpc>
                <a:spcPts val="4769"/>
              </a:lnSpc>
              <a:spcBef>
                <a:spcPct val="0"/>
              </a:spcBef>
            </a:pPr>
            <a:r>
              <a:rPr lang="en-US" sz="5299" b="1" i="1" spc="-158" dirty="0">
                <a:solidFill>
                  <a:srgbClr val="343129"/>
                </a:solidFill>
                <a:latin typeface="Source Sans Pro"/>
                <a:ea typeface="Source Sans Pro"/>
                <a:cs typeface="Source Sans Pro"/>
                <a:sym typeface="Source Sans Pro"/>
              </a:rPr>
              <a:t>14 </a:t>
            </a:r>
            <a:r>
              <a:rPr lang="en-US" sz="5299" b="1" i="1" spc="-158" dirty="0" err="1">
                <a:solidFill>
                  <a:srgbClr val="343129"/>
                </a:solidFill>
                <a:latin typeface="Source Sans Pro"/>
                <a:ea typeface="Source Sans Pro"/>
                <a:cs typeface="Source Sans Pro"/>
                <a:sym typeface="Source Sans Pro"/>
              </a:rPr>
              <a:t>Juni</a:t>
            </a:r>
            <a:r>
              <a:rPr lang="en-US" sz="5299" b="1" i="1" spc="-158" dirty="0">
                <a:solidFill>
                  <a:srgbClr val="343129"/>
                </a:solidFill>
                <a:latin typeface="Source Sans Pro"/>
                <a:ea typeface="Source Sans Pro"/>
                <a:cs typeface="Source Sans Pro"/>
                <a:sym typeface="Source Sans Pro"/>
              </a:rPr>
              <a:t> 2026</a:t>
            </a:r>
          </a:p>
        </p:txBody>
      </p:sp>
      <p:sp>
        <p:nvSpPr>
          <p:cNvPr id="7" name="TextBox 7"/>
          <p:cNvSpPr txBox="1"/>
          <p:nvPr/>
        </p:nvSpPr>
        <p:spPr>
          <a:xfrm>
            <a:off x="753678" y="9105902"/>
            <a:ext cx="6580009" cy="813431"/>
          </a:xfrm>
          <a:prstGeom prst="rect">
            <a:avLst/>
          </a:prstGeom>
        </p:spPr>
        <p:txBody>
          <a:bodyPr lIns="0" tIns="0" rIns="0" bIns="0" rtlCol="0" anchor="t">
            <a:spAutoFit/>
          </a:bodyPr>
          <a:lstStyle/>
          <a:p>
            <a:pPr marL="0" lvl="1" indent="0" algn="just">
              <a:lnSpc>
                <a:spcPts val="5939"/>
              </a:lnSpc>
              <a:spcBef>
                <a:spcPct val="0"/>
              </a:spcBef>
            </a:pPr>
            <a:r>
              <a:rPr lang="en-US" sz="6599" b="1" spc="-197" dirty="0">
                <a:solidFill>
                  <a:srgbClr val="343129"/>
                </a:solidFill>
                <a:latin typeface="Source Sans Pro"/>
                <a:ea typeface="Source Sans Pro"/>
                <a:cs typeface="Source Sans Pro"/>
                <a:sym typeface="Source Sans Pro"/>
              </a:rPr>
              <a:t>Ps </a:t>
            </a:r>
            <a:r>
              <a:rPr lang="en-US" sz="6599" b="1" spc="-197" dirty="0" err="1">
                <a:solidFill>
                  <a:srgbClr val="343129"/>
                </a:solidFill>
                <a:latin typeface="Source Sans Pro"/>
                <a:ea typeface="Source Sans Pro"/>
                <a:cs typeface="Source Sans Pro"/>
                <a:sym typeface="Source Sans Pro"/>
              </a:rPr>
              <a:t>Ebirim</a:t>
            </a:r>
            <a:r>
              <a:rPr lang="en-US" sz="6599" b="1" spc="-197" dirty="0">
                <a:solidFill>
                  <a:srgbClr val="343129"/>
                </a:solidFill>
                <a:latin typeface="Source Sans Pro"/>
                <a:ea typeface="Source Sans Pro"/>
                <a:cs typeface="Source Sans Pro"/>
                <a:sym typeface="Source Sans Pro"/>
              </a:rPr>
              <a:t> Mars</a:t>
            </a:r>
          </a:p>
        </p:txBody>
      </p:sp>
      <p:sp>
        <p:nvSpPr>
          <p:cNvPr id="8" name="Freeform 8"/>
          <p:cNvSpPr/>
          <p:nvPr/>
        </p:nvSpPr>
        <p:spPr>
          <a:xfrm>
            <a:off x="769315" y="741585"/>
            <a:ext cx="534407" cy="574231"/>
          </a:xfrm>
          <a:custGeom>
            <a:avLst/>
            <a:gdLst/>
            <a:ahLst/>
            <a:cxnLst/>
            <a:rect l="l" t="t" r="r" b="b"/>
            <a:pathLst>
              <a:path w="534407" h="574231">
                <a:moveTo>
                  <a:pt x="0" y="0"/>
                </a:moveTo>
                <a:lnTo>
                  <a:pt x="534407" y="0"/>
                </a:lnTo>
                <a:lnTo>
                  <a:pt x="534407" y="574230"/>
                </a:lnTo>
                <a:lnTo>
                  <a:pt x="0" y="5742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844700" y="7900853"/>
            <a:ext cx="2714894" cy="2714894"/>
          </a:xfrm>
          <a:custGeom>
            <a:avLst/>
            <a:gdLst/>
            <a:ahLst/>
            <a:cxnLst/>
            <a:rect l="l" t="t" r="r" b="b"/>
            <a:pathLst>
              <a:path w="2714894" h="2714894">
                <a:moveTo>
                  <a:pt x="0" y="0"/>
                </a:moveTo>
                <a:lnTo>
                  <a:pt x="2714894" y="0"/>
                </a:lnTo>
                <a:lnTo>
                  <a:pt x="2714894" y="2714894"/>
                </a:lnTo>
                <a:lnTo>
                  <a:pt x="0" y="2714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AutoShape 4"/>
          <p:cNvSpPr/>
          <p:nvPr/>
        </p:nvSpPr>
        <p:spPr>
          <a:xfrm flipH="1" flipV="1">
            <a:off x="5641091" y="-96156"/>
            <a:ext cx="0" cy="10479311"/>
          </a:xfrm>
          <a:prstGeom prst="line">
            <a:avLst/>
          </a:prstGeom>
          <a:ln w="9525" cap="flat">
            <a:solidFill>
              <a:srgbClr val="000000"/>
            </a:solidFill>
            <a:prstDash val="solid"/>
            <a:headEnd type="none" w="sm" len="sm"/>
            <a:tailEnd type="none" w="sm" len="sm"/>
          </a:ln>
        </p:spPr>
      </p:sp>
      <p:sp>
        <p:nvSpPr>
          <p:cNvPr id="5" name="Freeform 5"/>
          <p:cNvSpPr/>
          <p:nvPr/>
        </p:nvSpPr>
        <p:spPr>
          <a:xfrm>
            <a:off x="-139994" y="3169167"/>
            <a:ext cx="5781084" cy="5316457"/>
          </a:xfrm>
          <a:custGeom>
            <a:avLst/>
            <a:gdLst/>
            <a:ahLst/>
            <a:cxnLst/>
            <a:rect l="l" t="t" r="r" b="b"/>
            <a:pathLst>
              <a:path w="5781084" h="5316457">
                <a:moveTo>
                  <a:pt x="0" y="0"/>
                </a:moveTo>
                <a:lnTo>
                  <a:pt x="5781085" y="0"/>
                </a:lnTo>
                <a:lnTo>
                  <a:pt x="5781085" y="5316457"/>
                </a:lnTo>
                <a:lnTo>
                  <a:pt x="0" y="5316457"/>
                </a:lnTo>
                <a:lnTo>
                  <a:pt x="0" y="0"/>
                </a:lnTo>
                <a:close/>
              </a:path>
            </a:pathLst>
          </a:custGeom>
          <a:blipFill>
            <a:blip r:embed="rId5"/>
            <a:stretch>
              <a:fillRect l="-15689" r="-9023"/>
            </a:stretch>
          </a:blipFill>
        </p:spPr>
      </p:sp>
      <p:sp>
        <p:nvSpPr>
          <p:cNvPr id="6" name="TextBox 6"/>
          <p:cNvSpPr txBox="1"/>
          <p:nvPr/>
        </p:nvSpPr>
        <p:spPr>
          <a:xfrm>
            <a:off x="-139994" y="2171256"/>
            <a:ext cx="5481047" cy="917943"/>
          </a:xfrm>
          <a:prstGeom prst="rect">
            <a:avLst/>
          </a:prstGeom>
        </p:spPr>
        <p:txBody>
          <a:bodyPr lIns="0" tIns="0" rIns="0" bIns="0" rtlCol="0" anchor="t">
            <a:spAutoFit/>
          </a:bodyPr>
          <a:lstStyle/>
          <a:p>
            <a:pPr marL="0" lvl="1" indent="0" algn="ctr">
              <a:lnSpc>
                <a:spcPts val="5718"/>
              </a:lnSpc>
              <a:spcBef>
                <a:spcPct val="0"/>
              </a:spcBef>
            </a:pPr>
            <a:r>
              <a:rPr lang="en-US" sz="6353" b="1" spc="-158">
                <a:solidFill>
                  <a:srgbClr val="343129"/>
                </a:solidFill>
                <a:latin typeface="Times New Roman MT Condensed Bold"/>
                <a:ea typeface="Times New Roman MT Condensed Bold"/>
                <a:cs typeface="Times New Roman MT Condensed Bold"/>
                <a:sym typeface="Times New Roman MT Condensed Bold"/>
              </a:rPr>
              <a:t>Lukas 14:31-33</a:t>
            </a:r>
          </a:p>
        </p:txBody>
      </p:sp>
      <p:sp>
        <p:nvSpPr>
          <p:cNvPr id="7" name="TextBox 7"/>
          <p:cNvSpPr txBox="1"/>
          <p:nvPr/>
        </p:nvSpPr>
        <p:spPr>
          <a:xfrm>
            <a:off x="5941128" y="314920"/>
            <a:ext cx="12040119" cy="9580961"/>
          </a:xfrm>
          <a:prstGeom prst="rect">
            <a:avLst/>
          </a:prstGeom>
        </p:spPr>
        <p:txBody>
          <a:bodyPr lIns="0" tIns="0" rIns="0" bIns="0" rtlCol="0" anchor="t">
            <a:spAutoFit/>
          </a:bodyPr>
          <a:lstStyle/>
          <a:p>
            <a:pPr algn="l">
              <a:lnSpc>
                <a:spcPts val="5911"/>
              </a:lnSpc>
            </a:pPr>
            <a:r>
              <a:rPr lang="en-US" sz="4222" b="1">
                <a:solidFill>
                  <a:srgbClr val="343129"/>
                </a:solidFill>
                <a:latin typeface="Canva Sans Bold"/>
                <a:ea typeface="Canva Sans Bold"/>
                <a:cs typeface="Canva Sans Bold"/>
                <a:sym typeface="Canva Sans Bold"/>
              </a:rPr>
              <a:t>31 Atau, raja manakah yang kalau mau pergi berperang melawan raja lain tidak duduk dahulu untuk mempertimbangkan, apakah dengan sepuluh ribu orang ia sanggup menghadapi lawan yang mendatanginya dengan dua puluh ribu orang?</a:t>
            </a:r>
          </a:p>
          <a:p>
            <a:pPr algn="l">
              <a:lnSpc>
                <a:spcPts val="5056"/>
              </a:lnSpc>
            </a:pPr>
            <a:endParaRPr lang="en-US" sz="4222" b="1">
              <a:solidFill>
                <a:srgbClr val="343129"/>
              </a:solidFill>
              <a:latin typeface="Canva Sans Bold"/>
              <a:ea typeface="Canva Sans Bold"/>
              <a:cs typeface="Canva Sans Bold"/>
              <a:sym typeface="Canva Sans Bold"/>
            </a:endParaRPr>
          </a:p>
          <a:p>
            <a:pPr algn="l">
              <a:lnSpc>
                <a:spcPts val="5056"/>
              </a:lnSpc>
            </a:pPr>
            <a:r>
              <a:rPr lang="en-US" sz="3611" b="1">
                <a:solidFill>
                  <a:srgbClr val="343129"/>
                </a:solidFill>
                <a:latin typeface="Canva Sans Bold"/>
                <a:ea typeface="Canva Sans Bold"/>
                <a:cs typeface="Canva Sans Bold"/>
                <a:sym typeface="Canva Sans Bold"/>
              </a:rPr>
              <a:t>32 Jikalau tidak, ia akan mengirim utusan selama musuh itu masih jauh untuk menanyakan syarat-syarat perdamaian.</a:t>
            </a:r>
          </a:p>
          <a:p>
            <a:pPr algn="l">
              <a:lnSpc>
                <a:spcPts val="5056"/>
              </a:lnSpc>
            </a:pPr>
            <a:endParaRPr lang="en-US" sz="3611" b="1">
              <a:solidFill>
                <a:srgbClr val="343129"/>
              </a:solidFill>
              <a:latin typeface="Canva Sans Bold"/>
              <a:ea typeface="Canva Sans Bold"/>
              <a:cs typeface="Canva Sans Bold"/>
              <a:sym typeface="Canva Sans Bold"/>
            </a:endParaRPr>
          </a:p>
          <a:p>
            <a:pPr algn="l">
              <a:lnSpc>
                <a:spcPts val="5056"/>
              </a:lnSpc>
            </a:pPr>
            <a:r>
              <a:rPr lang="en-US" sz="3611" b="1">
                <a:solidFill>
                  <a:srgbClr val="343129"/>
                </a:solidFill>
                <a:latin typeface="Canva Sans Bold"/>
                <a:ea typeface="Canva Sans Bold"/>
                <a:cs typeface="Canva Sans Bold"/>
                <a:sym typeface="Canva Sans Bold"/>
              </a:rPr>
              <a:t>33 Demikian pulalah tiap-tiap orang di antara kamu, yang tidak melepaskan dirinya dari segala miliknya, tidak dapat menjadi murid-Ku.</a:t>
            </a:r>
          </a:p>
        </p:txBody>
      </p:sp>
    </p:spTree>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TextBox 3"/>
          <p:cNvSpPr txBox="1"/>
          <p:nvPr/>
        </p:nvSpPr>
        <p:spPr>
          <a:xfrm>
            <a:off x="0" y="2903840"/>
            <a:ext cx="8875716" cy="4925194"/>
          </a:xfrm>
          <a:prstGeom prst="rect">
            <a:avLst/>
          </a:prstGeom>
        </p:spPr>
        <p:txBody>
          <a:bodyPr lIns="0" tIns="0" rIns="0" bIns="0" rtlCol="0" anchor="t">
            <a:spAutoFit/>
          </a:bodyPr>
          <a:lstStyle/>
          <a:p>
            <a:pPr marL="0" lvl="1" indent="0" algn="ctr">
              <a:lnSpc>
                <a:spcPct val="150000"/>
              </a:lnSpc>
              <a:spcBef>
                <a:spcPct val="0"/>
              </a:spcBef>
            </a:pPr>
            <a:r>
              <a:rPr lang="en-US" sz="11187" b="1" spc="-279" dirty="0" err="1">
                <a:solidFill>
                  <a:srgbClr val="343129"/>
                </a:solidFill>
                <a:latin typeface="Times New Roman MT Condensed Bold"/>
                <a:ea typeface="Times New Roman MT Condensed Bold"/>
                <a:cs typeface="Times New Roman MT Condensed Bold"/>
                <a:sym typeface="Times New Roman MT Condensed Bold"/>
              </a:rPr>
              <a:t>Peperangan</a:t>
            </a:r>
            <a:r>
              <a:rPr lang="en-US" sz="11187" b="1" spc="-279" dirty="0">
                <a:solidFill>
                  <a:srgbClr val="343129"/>
                </a:solidFill>
                <a:latin typeface="Times New Roman MT Condensed Bold"/>
                <a:ea typeface="Times New Roman MT Condensed Bold"/>
                <a:cs typeface="Times New Roman MT Condensed Bold"/>
                <a:sym typeface="Times New Roman MT Condensed Bold"/>
              </a:rPr>
              <a:t> Kita di </a:t>
            </a:r>
            <a:r>
              <a:rPr lang="en-US" sz="11187" b="1" spc="-279" dirty="0" err="1">
                <a:solidFill>
                  <a:srgbClr val="343129"/>
                </a:solidFill>
                <a:latin typeface="Times New Roman MT Condensed Bold"/>
                <a:ea typeface="Times New Roman MT Condensed Bold"/>
                <a:cs typeface="Times New Roman MT Condensed Bold"/>
                <a:sym typeface="Times New Roman MT Condensed Bold"/>
              </a:rPr>
              <a:t>dalam</a:t>
            </a:r>
            <a:r>
              <a:rPr lang="en-US" sz="11187" b="1" spc="-279" dirty="0">
                <a:solidFill>
                  <a:srgbClr val="343129"/>
                </a:solidFill>
                <a:latin typeface="Times New Roman MT Condensed Bold"/>
                <a:ea typeface="Times New Roman MT Condensed Bold"/>
                <a:cs typeface="Times New Roman MT Condensed Bold"/>
                <a:sym typeface="Times New Roman MT Condensed Bold"/>
              </a:rPr>
              <a:t> </a:t>
            </a:r>
            <a:r>
              <a:rPr lang="en-US" sz="11187" b="1" spc="-279" dirty="0" err="1">
                <a:solidFill>
                  <a:srgbClr val="343129"/>
                </a:solidFill>
                <a:latin typeface="Times New Roman MT Condensed Bold"/>
                <a:ea typeface="Times New Roman MT Condensed Bold"/>
                <a:cs typeface="Times New Roman MT Condensed Bold"/>
                <a:sym typeface="Times New Roman MT Condensed Bold"/>
              </a:rPr>
              <a:t>ini</a:t>
            </a:r>
            <a:r>
              <a:rPr lang="en-US" sz="11187" b="1" spc="-279" dirty="0">
                <a:solidFill>
                  <a:srgbClr val="343129"/>
                </a:solidFill>
                <a:latin typeface="Times New Roman MT Condensed Bold"/>
                <a:ea typeface="Times New Roman MT Condensed Bold"/>
                <a:cs typeface="Times New Roman MT Condensed Bold"/>
                <a:sym typeface="Times New Roman MT Condensed Bold"/>
              </a:rPr>
              <a:t>:</a:t>
            </a:r>
          </a:p>
        </p:txBody>
      </p:sp>
      <p:sp>
        <p:nvSpPr>
          <p:cNvPr id="4" name="AutoShape 4"/>
          <p:cNvSpPr/>
          <p:nvPr/>
        </p:nvSpPr>
        <p:spPr>
          <a:xfrm flipV="1">
            <a:off x="9148762" y="785918"/>
            <a:ext cx="0" cy="8229600"/>
          </a:xfrm>
          <a:prstGeom prst="line">
            <a:avLst/>
          </a:prstGeom>
          <a:ln w="9525" cap="flat">
            <a:solidFill>
              <a:srgbClr val="000000"/>
            </a:solidFill>
            <a:prstDash val="solid"/>
            <a:headEnd type="none" w="sm" len="sm"/>
            <a:tailEnd type="none" w="sm" len="sm"/>
          </a:ln>
        </p:spPr>
      </p:sp>
      <p:sp>
        <p:nvSpPr>
          <p:cNvPr id="5" name="TextBox 5"/>
          <p:cNvSpPr txBox="1"/>
          <p:nvPr/>
        </p:nvSpPr>
        <p:spPr>
          <a:xfrm>
            <a:off x="9725025" y="1452600"/>
            <a:ext cx="5343080" cy="1350186"/>
          </a:xfrm>
          <a:prstGeom prst="rect">
            <a:avLst/>
          </a:prstGeom>
        </p:spPr>
        <p:txBody>
          <a:bodyPr lIns="0" tIns="0" rIns="0" bIns="0" rtlCol="0" anchor="t">
            <a:spAutoFit/>
          </a:bodyPr>
          <a:lstStyle/>
          <a:p>
            <a:pPr marL="0" lvl="1" indent="0" algn="ctr">
              <a:lnSpc>
                <a:spcPts val="8479"/>
              </a:lnSpc>
              <a:spcBef>
                <a:spcPct val="0"/>
              </a:spcBef>
            </a:pPr>
            <a:r>
              <a:rPr lang="en-US" sz="9421" b="1" spc="-235">
                <a:solidFill>
                  <a:srgbClr val="343129"/>
                </a:solidFill>
                <a:latin typeface="Times New Roman MT Condensed Bold"/>
                <a:ea typeface="Times New Roman MT Condensed Bold"/>
                <a:cs typeface="Times New Roman MT Condensed Bold"/>
                <a:sym typeface="Times New Roman MT Condensed Bold"/>
              </a:rPr>
              <a:t>Batin(Mind)</a:t>
            </a:r>
          </a:p>
        </p:txBody>
      </p:sp>
      <p:sp>
        <p:nvSpPr>
          <p:cNvPr id="6" name="TextBox 6"/>
          <p:cNvSpPr txBox="1"/>
          <p:nvPr/>
        </p:nvSpPr>
        <p:spPr>
          <a:xfrm>
            <a:off x="9725025" y="2931016"/>
            <a:ext cx="2847976" cy="1161793"/>
          </a:xfrm>
          <a:prstGeom prst="rect">
            <a:avLst/>
          </a:prstGeom>
        </p:spPr>
        <p:txBody>
          <a:bodyPr wrap="square" lIns="0" tIns="0" rIns="0" bIns="0" rtlCol="0" anchor="t">
            <a:spAutoFit/>
          </a:bodyPr>
          <a:lstStyle/>
          <a:p>
            <a:pPr marL="0" lvl="1" indent="0" algn="ctr">
              <a:lnSpc>
                <a:spcPts val="8537"/>
              </a:lnSpc>
              <a:spcBef>
                <a:spcPct val="0"/>
              </a:spcBef>
            </a:pPr>
            <a:r>
              <a:rPr lang="en-US" sz="9486" b="1" spc="-237" dirty="0" err="1">
                <a:solidFill>
                  <a:srgbClr val="343129"/>
                </a:solidFill>
                <a:latin typeface="Times New Roman MT Condensed Bold"/>
                <a:ea typeface="Times New Roman MT Condensed Bold"/>
                <a:cs typeface="Times New Roman MT Condensed Bold"/>
                <a:sym typeface="Times New Roman MT Condensed Bold"/>
              </a:rPr>
              <a:t>Tubur</a:t>
            </a:r>
            <a:endParaRPr lang="en-US" sz="9486" b="1" spc="-237" dirty="0">
              <a:solidFill>
                <a:srgbClr val="343129"/>
              </a:solidFill>
              <a:latin typeface="Times New Roman MT Condensed Bold"/>
              <a:ea typeface="Times New Roman MT Condensed Bold"/>
              <a:cs typeface="Times New Roman MT Condensed Bold"/>
              <a:sym typeface="Times New Roman MT Condensed Bold"/>
            </a:endParaRPr>
          </a:p>
        </p:txBody>
      </p:sp>
      <p:sp>
        <p:nvSpPr>
          <p:cNvPr id="7" name="TextBox 7"/>
          <p:cNvSpPr txBox="1"/>
          <p:nvPr/>
        </p:nvSpPr>
        <p:spPr>
          <a:xfrm>
            <a:off x="9533352" y="4425741"/>
            <a:ext cx="2847973" cy="1268232"/>
          </a:xfrm>
          <a:prstGeom prst="rect">
            <a:avLst/>
          </a:prstGeom>
        </p:spPr>
        <p:txBody>
          <a:bodyPr wrap="square" lIns="0" tIns="0" rIns="0" bIns="0" rtlCol="0" anchor="t">
            <a:spAutoFit/>
          </a:bodyPr>
          <a:lstStyle/>
          <a:p>
            <a:pPr marL="0" lvl="1" indent="0" algn="ctr">
              <a:lnSpc>
                <a:spcPts val="9268"/>
              </a:lnSpc>
              <a:spcBef>
                <a:spcPct val="0"/>
              </a:spcBef>
            </a:pPr>
            <a:r>
              <a:rPr lang="en-US" sz="10298" b="1" spc="-257" dirty="0">
                <a:solidFill>
                  <a:srgbClr val="343129"/>
                </a:solidFill>
                <a:latin typeface="Times New Roman MT Condensed Bold"/>
                <a:ea typeface="Times New Roman MT Condensed Bold"/>
                <a:cs typeface="Times New Roman MT Condensed Bold"/>
                <a:sym typeface="Times New Roman MT Condensed Bold"/>
              </a:rPr>
              <a:t>Jiwa</a:t>
            </a:r>
          </a:p>
        </p:txBody>
      </p:sp>
      <p:sp>
        <p:nvSpPr>
          <p:cNvPr id="8" name="TextBox 8"/>
          <p:cNvSpPr txBox="1"/>
          <p:nvPr/>
        </p:nvSpPr>
        <p:spPr>
          <a:xfrm>
            <a:off x="9725025" y="6090163"/>
            <a:ext cx="4829175" cy="1215717"/>
          </a:xfrm>
          <a:prstGeom prst="rect">
            <a:avLst/>
          </a:prstGeom>
        </p:spPr>
        <p:txBody>
          <a:bodyPr wrap="square" lIns="0" tIns="0" rIns="0" bIns="0" rtlCol="0" anchor="t">
            <a:spAutoFit/>
          </a:bodyPr>
          <a:lstStyle/>
          <a:p>
            <a:pPr marL="0" lvl="1" indent="0" algn="ctr">
              <a:lnSpc>
                <a:spcPts val="8920"/>
              </a:lnSpc>
              <a:spcBef>
                <a:spcPct val="0"/>
              </a:spcBef>
            </a:pPr>
            <a:r>
              <a:rPr lang="en-US" sz="9911" b="1" spc="-247" dirty="0" err="1">
                <a:solidFill>
                  <a:srgbClr val="343129"/>
                </a:solidFill>
                <a:latin typeface="Times New Roman MT Condensed Bold"/>
                <a:ea typeface="Times New Roman MT Condensed Bold"/>
                <a:cs typeface="Times New Roman MT Condensed Bold"/>
                <a:sym typeface="Times New Roman MT Condensed Bold"/>
              </a:rPr>
              <a:t>Perkataan</a:t>
            </a:r>
            <a:endParaRPr lang="en-US" sz="9911" b="1" spc="-247" dirty="0">
              <a:solidFill>
                <a:srgbClr val="343129"/>
              </a:solidFill>
              <a:latin typeface="Times New Roman MT Condensed Bold"/>
              <a:ea typeface="Times New Roman MT Condensed Bold"/>
              <a:cs typeface="Times New Roman MT Condensed Bold"/>
              <a:sym typeface="Times New Roman MT Condensed Bold"/>
            </a:endParaRPr>
          </a:p>
        </p:txBody>
      </p:sp>
      <p:sp>
        <p:nvSpPr>
          <p:cNvPr id="9" name="TextBox 9"/>
          <p:cNvSpPr txBox="1"/>
          <p:nvPr/>
        </p:nvSpPr>
        <p:spPr>
          <a:xfrm>
            <a:off x="9476394" y="7638812"/>
            <a:ext cx="7440006" cy="1215717"/>
          </a:xfrm>
          <a:prstGeom prst="rect">
            <a:avLst/>
          </a:prstGeom>
        </p:spPr>
        <p:txBody>
          <a:bodyPr wrap="square" lIns="0" tIns="0" rIns="0" bIns="0" rtlCol="0" anchor="t">
            <a:spAutoFit/>
          </a:bodyPr>
          <a:lstStyle/>
          <a:p>
            <a:pPr marL="0" lvl="1" indent="0" algn="ctr">
              <a:lnSpc>
                <a:spcPts val="8920"/>
              </a:lnSpc>
              <a:spcBef>
                <a:spcPct val="0"/>
              </a:spcBef>
            </a:pPr>
            <a:r>
              <a:rPr lang="en-US" sz="9911" b="1" spc="-247" dirty="0" err="1">
                <a:solidFill>
                  <a:srgbClr val="343129"/>
                </a:solidFill>
                <a:latin typeface="Times New Roman MT Condensed Bold"/>
                <a:ea typeface="Times New Roman MT Condensed Bold"/>
                <a:cs typeface="Times New Roman MT Condensed Bold"/>
                <a:sym typeface="Times New Roman MT Condensed Bold"/>
              </a:rPr>
              <a:t>Keinginan</a:t>
            </a:r>
            <a:r>
              <a:rPr lang="en-US" sz="9911" b="1" spc="-247" dirty="0">
                <a:solidFill>
                  <a:srgbClr val="343129"/>
                </a:solidFill>
                <a:latin typeface="Times New Roman MT Condensed Bold"/>
                <a:ea typeface="Times New Roman MT Condensed Bold"/>
                <a:cs typeface="Times New Roman MT Condensed Bold"/>
                <a:sym typeface="Times New Roman MT Condensed Bold"/>
              </a:rPr>
              <a:t> </a:t>
            </a:r>
            <a:r>
              <a:rPr lang="en-US" sz="9911" b="1" spc="-247" dirty="0" err="1">
                <a:solidFill>
                  <a:srgbClr val="343129"/>
                </a:solidFill>
                <a:latin typeface="Times New Roman MT Condensed Bold"/>
                <a:ea typeface="Times New Roman MT Condensed Bold"/>
                <a:cs typeface="Times New Roman MT Condensed Bold"/>
                <a:sym typeface="Times New Roman MT Condensed Bold"/>
              </a:rPr>
              <a:t>mata</a:t>
            </a:r>
            <a:endParaRPr lang="en-US" sz="9911" b="1" spc="-247" dirty="0">
              <a:solidFill>
                <a:srgbClr val="343129"/>
              </a:solidFill>
              <a:latin typeface="Times New Roman MT Condensed Bold"/>
              <a:ea typeface="Times New Roman MT Condensed Bold"/>
              <a:cs typeface="Times New Roman MT Condensed Bold"/>
              <a:sym typeface="Times New Roman MT Condensed Bold"/>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2199781" y="570752"/>
            <a:ext cx="2126295" cy="2126295"/>
          </a:xfrm>
          <a:custGeom>
            <a:avLst/>
            <a:gdLst/>
            <a:ahLst/>
            <a:cxnLst/>
            <a:rect l="l" t="t" r="r" b="b"/>
            <a:pathLst>
              <a:path w="2126295" h="2126295">
                <a:moveTo>
                  <a:pt x="0" y="0"/>
                </a:moveTo>
                <a:lnTo>
                  <a:pt x="2126295" y="0"/>
                </a:lnTo>
                <a:lnTo>
                  <a:pt x="2126295" y="2126295"/>
                </a:lnTo>
                <a:lnTo>
                  <a:pt x="0" y="2126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475158" y="2578132"/>
            <a:ext cx="5813944" cy="1401666"/>
          </a:xfrm>
          <a:prstGeom prst="rect">
            <a:avLst/>
          </a:prstGeom>
        </p:spPr>
        <p:txBody>
          <a:bodyPr wrap="square" lIns="0" tIns="0" rIns="0" bIns="0" rtlCol="0" anchor="t">
            <a:spAutoFit/>
          </a:bodyPr>
          <a:lstStyle/>
          <a:p>
            <a:pPr marL="0" lvl="1" indent="0" algn="ctr">
              <a:lnSpc>
                <a:spcPts val="10800"/>
              </a:lnSpc>
              <a:spcBef>
                <a:spcPct val="0"/>
              </a:spcBef>
            </a:pPr>
            <a:r>
              <a:rPr lang="en-US" sz="10000" b="1" spc="-300" dirty="0">
                <a:solidFill>
                  <a:srgbClr val="343129"/>
                </a:solidFill>
                <a:latin typeface="Times New Roman MT Condensed Bold"/>
                <a:ea typeface="Times New Roman MT Condensed Bold"/>
                <a:cs typeface="Times New Roman MT Condensed Bold"/>
                <a:sym typeface="Times New Roman MT Condensed Bold"/>
              </a:rPr>
              <a:t>Roma 12:2</a:t>
            </a:r>
          </a:p>
        </p:txBody>
      </p:sp>
      <p:grpSp>
        <p:nvGrpSpPr>
          <p:cNvPr id="5" name="Group 5"/>
          <p:cNvGrpSpPr/>
          <p:nvPr/>
        </p:nvGrpSpPr>
        <p:grpSpPr>
          <a:xfrm>
            <a:off x="828605" y="4680073"/>
            <a:ext cx="5813943" cy="5452701"/>
            <a:chOff x="0" y="0"/>
            <a:chExt cx="7751924" cy="7270268"/>
          </a:xfrm>
        </p:grpSpPr>
        <p:pic>
          <p:nvPicPr>
            <p:cNvPr id="6" name="Picture 6"/>
            <p:cNvPicPr>
              <a:picLocks noChangeAspect="1"/>
            </p:cNvPicPr>
            <p:nvPr/>
          </p:nvPicPr>
          <p:blipFill>
            <a:blip r:embed="rId5"/>
            <a:srcRect l="8686" t="13205" b="22672"/>
            <a:stretch>
              <a:fillRect/>
            </a:stretch>
          </p:blipFill>
          <p:spPr>
            <a:xfrm>
              <a:off x="0" y="0"/>
              <a:ext cx="7751924" cy="7270268"/>
            </a:xfrm>
            <a:prstGeom prst="rect">
              <a:avLst/>
            </a:prstGeom>
          </p:spPr>
        </p:pic>
      </p:grpSp>
      <p:sp>
        <p:nvSpPr>
          <p:cNvPr id="7" name="AutoShape 7"/>
          <p:cNvSpPr/>
          <p:nvPr/>
        </p:nvSpPr>
        <p:spPr>
          <a:xfrm flipH="1" flipV="1">
            <a:off x="6884076" y="-194138"/>
            <a:ext cx="0" cy="10479311"/>
          </a:xfrm>
          <a:prstGeom prst="line">
            <a:avLst/>
          </a:prstGeom>
          <a:ln w="9525" cap="flat">
            <a:solidFill>
              <a:srgbClr val="000000"/>
            </a:solidFill>
            <a:prstDash val="solid"/>
            <a:headEnd type="none" w="sm" len="sm"/>
            <a:tailEnd type="none" w="sm" len="sm"/>
          </a:ln>
        </p:spPr>
      </p:sp>
      <p:sp>
        <p:nvSpPr>
          <p:cNvPr id="8" name="TextBox 8"/>
          <p:cNvSpPr txBox="1"/>
          <p:nvPr/>
        </p:nvSpPr>
        <p:spPr>
          <a:xfrm>
            <a:off x="7125605" y="547892"/>
            <a:ext cx="10903061" cy="4646007"/>
          </a:xfrm>
          <a:prstGeom prst="rect">
            <a:avLst/>
          </a:prstGeom>
        </p:spPr>
        <p:txBody>
          <a:bodyPr lIns="0" tIns="0" rIns="0" bIns="0" rtlCol="0" anchor="t">
            <a:spAutoFit/>
          </a:bodyPr>
          <a:lstStyle/>
          <a:p>
            <a:pPr algn="l">
              <a:lnSpc>
                <a:spcPts val="6122"/>
              </a:lnSpc>
            </a:pPr>
            <a:r>
              <a:rPr lang="en-US" sz="4373" b="1" dirty="0" err="1">
                <a:solidFill>
                  <a:srgbClr val="343129"/>
                </a:solidFill>
                <a:latin typeface="Canva Sans Bold"/>
                <a:ea typeface="Canva Sans Bold"/>
                <a:cs typeface="Canva Sans Bold"/>
                <a:sym typeface="Canva Sans Bold"/>
              </a:rPr>
              <a:t>Janganlah</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kamu</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menjadi</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serupa</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dengan</a:t>
            </a:r>
            <a:r>
              <a:rPr lang="en-US" sz="4373" b="1" dirty="0">
                <a:solidFill>
                  <a:srgbClr val="343129"/>
                </a:solidFill>
                <a:latin typeface="Canva Sans Bold"/>
                <a:ea typeface="Canva Sans Bold"/>
                <a:cs typeface="Canva Sans Bold"/>
                <a:sym typeface="Canva Sans Bold"/>
              </a:rPr>
              <a:t> dunia </a:t>
            </a:r>
            <a:r>
              <a:rPr lang="en-US" sz="4373" b="1" dirty="0" err="1">
                <a:solidFill>
                  <a:srgbClr val="343129"/>
                </a:solidFill>
                <a:latin typeface="Canva Sans Bold"/>
                <a:ea typeface="Canva Sans Bold"/>
                <a:cs typeface="Canva Sans Bold"/>
                <a:sym typeface="Canva Sans Bold"/>
              </a:rPr>
              <a:t>ini</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tetapi</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berubahlah</a:t>
            </a:r>
            <a:r>
              <a:rPr lang="en-US" sz="4373" b="1" dirty="0">
                <a:solidFill>
                  <a:srgbClr val="343129"/>
                </a:solidFill>
                <a:latin typeface="Canva Sans Bold"/>
                <a:ea typeface="Canva Sans Bold"/>
                <a:cs typeface="Canva Sans Bold"/>
                <a:sym typeface="Canva Sans Bold"/>
              </a:rPr>
              <a:t> oleh </a:t>
            </a:r>
            <a:r>
              <a:rPr lang="en-US" sz="4373" b="1" dirty="0" err="1">
                <a:solidFill>
                  <a:srgbClr val="343129"/>
                </a:solidFill>
                <a:latin typeface="Canva Sans Bold"/>
                <a:ea typeface="Canva Sans Bold"/>
                <a:cs typeface="Canva Sans Bold"/>
                <a:sym typeface="Canva Sans Bold"/>
              </a:rPr>
              <a:t>pembaharuan</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budimu</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sehingga</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kamu</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dapat</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membedakan</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manakah</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kehendak</a:t>
            </a:r>
            <a:r>
              <a:rPr lang="en-US" sz="4373" b="1" dirty="0">
                <a:solidFill>
                  <a:srgbClr val="343129"/>
                </a:solidFill>
                <a:latin typeface="Canva Sans Bold"/>
                <a:ea typeface="Canva Sans Bold"/>
                <a:cs typeface="Canva Sans Bold"/>
                <a:sym typeface="Canva Sans Bold"/>
              </a:rPr>
              <a:t> Allah: </a:t>
            </a:r>
            <a:r>
              <a:rPr lang="en-US" sz="4373" b="1" dirty="0" err="1">
                <a:solidFill>
                  <a:srgbClr val="343129"/>
                </a:solidFill>
                <a:latin typeface="Canva Sans Bold"/>
                <a:ea typeface="Canva Sans Bold"/>
                <a:cs typeface="Canva Sans Bold"/>
                <a:sym typeface="Canva Sans Bold"/>
              </a:rPr>
              <a:t>apa</a:t>
            </a:r>
            <a:r>
              <a:rPr lang="en-US" sz="4373" b="1" dirty="0">
                <a:solidFill>
                  <a:srgbClr val="343129"/>
                </a:solidFill>
                <a:latin typeface="Canva Sans Bold"/>
                <a:ea typeface="Canva Sans Bold"/>
                <a:cs typeface="Canva Sans Bold"/>
                <a:sym typeface="Canva Sans Bold"/>
              </a:rPr>
              <a:t> yang </a:t>
            </a:r>
            <a:r>
              <a:rPr lang="en-US" sz="4373" b="1" dirty="0" err="1">
                <a:solidFill>
                  <a:srgbClr val="343129"/>
                </a:solidFill>
                <a:latin typeface="Canva Sans Bold"/>
                <a:ea typeface="Canva Sans Bold"/>
                <a:cs typeface="Canva Sans Bold"/>
                <a:sym typeface="Canva Sans Bold"/>
              </a:rPr>
              <a:t>baik</a:t>
            </a:r>
            <a:r>
              <a:rPr lang="en-US" sz="4373" b="1" dirty="0">
                <a:solidFill>
                  <a:srgbClr val="343129"/>
                </a:solidFill>
                <a:latin typeface="Canva Sans Bold"/>
                <a:ea typeface="Canva Sans Bold"/>
                <a:cs typeface="Canva Sans Bold"/>
                <a:sym typeface="Canva Sans Bold"/>
              </a:rPr>
              <a:t>, yang </a:t>
            </a:r>
            <a:r>
              <a:rPr lang="en-US" sz="4373" b="1" dirty="0" err="1">
                <a:solidFill>
                  <a:srgbClr val="343129"/>
                </a:solidFill>
                <a:latin typeface="Canva Sans Bold"/>
                <a:ea typeface="Canva Sans Bold"/>
                <a:cs typeface="Canva Sans Bold"/>
                <a:sym typeface="Canva Sans Bold"/>
              </a:rPr>
              <a:t>berkenan</a:t>
            </a:r>
            <a:r>
              <a:rPr lang="en-US" sz="4373" b="1" dirty="0">
                <a:solidFill>
                  <a:srgbClr val="343129"/>
                </a:solidFill>
                <a:latin typeface="Canva Sans Bold"/>
                <a:ea typeface="Canva Sans Bold"/>
                <a:cs typeface="Canva Sans Bold"/>
                <a:sym typeface="Canva Sans Bold"/>
              </a:rPr>
              <a:t> </a:t>
            </a:r>
            <a:r>
              <a:rPr lang="en-US" sz="4373" b="1" dirty="0" err="1">
                <a:solidFill>
                  <a:srgbClr val="343129"/>
                </a:solidFill>
                <a:latin typeface="Canva Sans Bold"/>
                <a:ea typeface="Canva Sans Bold"/>
                <a:cs typeface="Canva Sans Bold"/>
                <a:sym typeface="Canva Sans Bold"/>
              </a:rPr>
              <a:t>kepada</a:t>
            </a:r>
            <a:r>
              <a:rPr lang="en-US" sz="4373" b="1" dirty="0">
                <a:solidFill>
                  <a:srgbClr val="343129"/>
                </a:solidFill>
                <a:latin typeface="Canva Sans Bold"/>
                <a:ea typeface="Canva Sans Bold"/>
                <a:cs typeface="Canva Sans Bold"/>
                <a:sym typeface="Canva Sans Bold"/>
              </a:rPr>
              <a:t> Allah dan yang </a:t>
            </a:r>
            <a:r>
              <a:rPr lang="en-US" sz="4373" b="1" dirty="0" err="1">
                <a:solidFill>
                  <a:srgbClr val="343129"/>
                </a:solidFill>
                <a:latin typeface="Canva Sans Bold"/>
                <a:ea typeface="Canva Sans Bold"/>
                <a:cs typeface="Canva Sans Bold"/>
                <a:sym typeface="Canva Sans Bold"/>
              </a:rPr>
              <a:t>sempurna</a:t>
            </a:r>
            <a:r>
              <a:rPr lang="en-US" sz="4373" b="1" dirty="0">
                <a:solidFill>
                  <a:srgbClr val="343129"/>
                </a:solidFill>
                <a:latin typeface="Canva Sans Bold"/>
                <a:ea typeface="Canva Sans Bold"/>
                <a:cs typeface="Canva Sans Bold"/>
                <a:sym typeface="Canva Sans Bold"/>
              </a:rPr>
              <a:t>.</a:t>
            </a:r>
          </a:p>
        </p:txBody>
      </p:sp>
      <p:sp>
        <p:nvSpPr>
          <p:cNvPr id="9" name="TextBox 9"/>
          <p:cNvSpPr txBox="1"/>
          <p:nvPr/>
        </p:nvSpPr>
        <p:spPr>
          <a:xfrm>
            <a:off x="7125605" y="5906829"/>
            <a:ext cx="10076691" cy="2999188"/>
          </a:xfrm>
          <a:prstGeom prst="rect">
            <a:avLst/>
          </a:prstGeom>
        </p:spPr>
        <p:txBody>
          <a:bodyPr wrap="square" lIns="0" tIns="0" rIns="0" bIns="0" rtlCol="0" anchor="t">
            <a:spAutoFit/>
          </a:bodyPr>
          <a:lstStyle/>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Mengikuti</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tradisi</a:t>
            </a:r>
            <a:endParaRPr lang="en-US" sz="5683" b="1" dirty="0">
              <a:solidFill>
                <a:srgbClr val="343129"/>
              </a:solidFill>
              <a:latin typeface="Canva Sans Bold"/>
              <a:ea typeface="Canva Sans Bold"/>
              <a:cs typeface="Canva Sans Bold"/>
              <a:sym typeface="Canva Sans Bold"/>
            </a:endParaRPr>
          </a:p>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Penyembahan</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berhala</a:t>
            </a:r>
            <a:endParaRPr lang="en-US" sz="5683" b="1" dirty="0">
              <a:solidFill>
                <a:srgbClr val="343129"/>
              </a:solidFill>
              <a:latin typeface="Canva Sans Bold"/>
              <a:ea typeface="Canva Sans Bold"/>
              <a:cs typeface="Canva Sans Bold"/>
              <a:sym typeface="Canva Sans Bold"/>
            </a:endParaRPr>
          </a:p>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Berpikir</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duniawi</a:t>
            </a:r>
            <a:endParaRPr lang="en-US" sz="5683" b="1" dirty="0">
              <a:solidFill>
                <a:srgbClr val="343129"/>
              </a:solidFill>
              <a:latin typeface="Canva Sans Bold"/>
              <a:ea typeface="Canva Sans Bold"/>
              <a:cs typeface="Canva Sans Bold"/>
              <a:sym typeface="Canva Sans Bold"/>
            </a:endParaRPr>
          </a:p>
        </p:txBody>
      </p:sp>
      <p:sp>
        <p:nvSpPr>
          <p:cNvPr id="10" name="TextBox 10"/>
          <p:cNvSpPr txBox="1"/>
          <p:nvPr/>
        </p:nvSpPr>
        <p:spPr>
          <a:xfrm>
            <a:off x="774356" y="646952"/>
            <a:ext cx="4977144" cy="1261368"/>
          </a:xfrm>
          <a:prstGeom prst="rect">
            <a:avLst/>
          </a:prstGeom>
        </p:spPr>
        <p:txBody>
          <a:bodyPr lIns="0" tIns="0" rIns="0" bIns="0" rtlCol="0" anchor="t">
            <a:spAutoFit/>
          </a:bodyPr>
          <a:lstStyle/>
          <a:p>
            <a:pPr marL="0" lvl="1" indent="0" algn="ctr">
              <a:lnSpc>
                <a:spcPts val="7899"/>
              </a:lnSpc>
              <a:spcBef>
                <a:spcPct val="0"/>
              </a:spcBef>
            </a:pPr>
            <a:r>
              <a:rPr lang="en-US" sz="8776" b="1" spc="-219">
                <a:solidFill>
                  <a:srgbClr val="343129"/>
                </a:solidFill>
                <a:latin typeface="Times New Roman MT Condensed Bold"/>
                <a:ea typeface="Times New Roman MT Condensed Bold"/>
                <a:cs typeface="Times New Roman MT Condensed Bold"/>
                <a:sym typeface="Times New Roman MT Condensed Bold"/>
              </a:rPr>
              <a:t>Batin(Mind)</a:t>
            </a: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2199781" y="570752"/>
            <a:ext cx="2126295" cy="2126295"/>
          </a:xfrm>
          <a:custGeom>
            <a:avLst/>
            <a:gdLst/>
            <a:ahLst/>
            <a:cxnLst/>
            <a:rect l="l" t="t" r="r" b="b"/>
            <a:pathLst>
              <a:path w="2126295" h="2126295">
                <a:moveTo>
                  <a:pt x="0" y="0"/>
                </a:moveTo>
                <a:lnTo>
                  <a:pt x="2126295" y="0"/>
                </a:lnTo>
                <a:lnTo>
                  <a:pt x="2126295" y="2126295"/>
                </a:lnTo>
                <a:lnTo>
                  <a:pt x="0" y="2126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591839" y="2956048"/>
            <a:ext cx="6287475" cy="1724025"/>
          </a:xfrm>
          <a:prstGeom prst="rect">
            <a:avLst/>
          </a:prstGeom>
        </p:spPr>
        <p:txBody>
          <a:bodyPr lIns="0" tIns="0" rIns="0" bIns="0" rtlCol="0" anchor="t">
            <a:spAutoFit/>
          </a:bodyPr>
          <a:lstStyle/>
          <a:p>
            <a:pPr marL="0" lvl="1" indent="0" algn="ctr">
              <a:lnSpc>
                <a:spcPts val="10800"/>
              </a:lnSpc>
              <a:spcBef>
                <a:spcPct val="0"/>
              </a:spcBef>
            </a:pPr>
            <a:r>
              <a:rPr lang="en-US" sz="12000" b="1" spc="-300">
                <a:solidFill>
                  <a:srgbClr val="343129"/>
                </a:solidFill>
                <a:latin typeface="Times New Roman MT Condensed Bold"/>
                <a:ea typeface="Times New Roman MT Condensed Bold"/>
                <a:cs typeface="Times New Roman MT Condensed Bold"/>
                <a:sym typeface="Times New Roman MT Condensed Bold"/>
              </a:rPr>
              <a:t>Roma 12:1</a:t>
            </a:r>
          </a:p>
        </p:txBody>
      </p:sp>
      <p:grpSp>
        <p:nvGrpSpPr>
          <p:cNvPr id="5" name="Group 5"/>
          <p:cNvGrpSpPr/>
          <p:nvPr/>
        </p:nvGrpSpPr>
        <p:grpSpPr>
          <a:xfrm>
            <a:off x="828605" y="4680073"/>
            <a:ext cx="5813943" cy="5452701"/>
            <a:chOff x="0" y="0"/>
            <a:chExt cx="7751924" cy="7270268"/>
          </a:xfrm>
        </p:grpSpPr>
        <p:pic>
          <p:nvPicPr>
            <p:cNvPr id="6" name="Picture 6"/>
            <p:cNvPicPr>
              <a:picLocks noChangeAspect="1"/>
            </p:cNvPicPr>
            <p:nvPr/>
          </p:nvPicPr>
          <p:blipFill>
            <a:blip r:embed="rId5"/>
            <a:srcRect l="8686" t="13205" b="22672"/>
            <a:stretch>
              <a:fillRect/>
            </a:stretch>
          </p:blipFill>
          <p:spPr>
            <a:xfrm>
              <a:off x="0" y="0"/>
              <a:ext cx="7751924" cy="7270268"/>
            </a:xfrm>
            <a:prstGeom prst="rect">
              <a:avLst/>
            </a:prstGeom>
          </p:spPr>
        </p:pic>
      </p:grpSp>
      <p:sp>
        <p:nvSpPr>
          <p:cNvPr id="7" name="AutoShape 7"/>
          <p:cNvSpPr/>
          <p:nvPr/>
        </p:nvSpPr>
        <p:spPr>
          <a:xfrm flipH="1" flipV="1">
            <a:off x="6884076" y="-194138"/>
            <a:ext cx="0" cy="10479311"/>
          </a:xfrm>
          <a:prstGeom prst="line">
            <a:avLst/>
          </a:prstGeom>
          <a:ln w="9525" cap="flat">
            <a:solidFill>
              <a:srgbClr val="000000"/>
            </a:solidFill>
            <a:prstDash val="solid"/>
            <a:headEnd type="none" w="sm" len="sm"/>
            <a:tailEnd type="none" w="sm" len="sm"/>
          </a:ln>
        </p:spPr>
      </p:sp>
      <p:sp>
        <p:nvSpPr>
          <p:cNvPr id="8" name="TextBox 8"/>
          <p:cNvSpPr txBox="1"/>
          <p:nvPr/>
        </p:nvSpPr>
        <p:spPr>
          <a:xfrm>
            <a:off x="7126964" y="326418"/>
            <a:ext cx="10903061" cy="4630435"/>
          </a:xfrm>
          <a:prstGeom prst="rect">
            <a:avLst/>
          </a:prstGeom>
        </p:spPr>
        <p:txBody>
          <a:bodyPr lIns="0" tIns="0" rIns="0" bIns="0" rtlCol="0" anchor="t">
            <a:spAutoFit/>
          </a:bodyPr>
          <a:lstStyle/>
          <a:p>
            <a:pPr algn="l">
              <a:lnSpc>
                <a:spcPts val="6122"/>
              </a:lnSpc>
            </a:pPr>
            <a:r>
              <a:rPr lang="en-US" sz="4000" b="1" dirty="0">
                <a:solidFill>
                  <a:srgbClr val="343129"/>
                </a:solidFill>
                <a:latin typeface="Canva Sans Bold"/>
                <a:ea typeface="Canva Sans Bold"/>
                <a:cs typeface="Canva Sans Bold"/>
                <a:sym typeface="Canva Sans Bold"/>
              </a:rPr>
              <a:t>Karena </a:t>
            </a:r>
            <a:r>
              <a:rPr lang="en-US" sz="4000" b="1" dirty="0" err="1">
                <a:solidFill>
                  <a:srgbClr val="343129"/>
                </a:solidFill>
                <a:latin typeface="Canva Sans Bold"/>
                <a:ea typeface="Canva Sans Bold"/>
                <a:cs typeface="Canva Sans Bold"/>
                <a:sym typeface="Canva Sans Bold"/>
              </a:rPr>
              <a:t>itu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saudara-saudara</a:t>
            </a:r>
            <a:r>
              <a:rPr lang="en-US" sz="4000" b="1" dirty="0">
                <a:solidFill>
                  <a:srgbClr val="343129"/>
                </a:solidFill>
                <a:latin typeface="Canva Sans Bold"/>
                <a:ea typeface="Canva Sans Bold"/>
                <a:cs typeface="Canva Sans Bold"/>
                <a:sym typeface="Canva Sans Bold"/>
              </a:rPr>
              <a:t>, demi </a:t>
            </a:r>
            <a:r>
              <a:rPr lang="en-US" sz="4000" b="1" dirty="0" err="1">
                <a:solidFill>
                  <a:srgbClr val="343129"/>
                </a:solidFill>
                <a:latin typeface="Canva Sans Bold"/>
                <a:ea typeface="Canva Sans Bold"/>
                <a:cs typeface="Canva Sans Bold"/>
                <a:sym typeface="Canva Sans Bold"/>
              </a:rPr>
              <a:t>kemurahan</a:t>
            </a:r>
            <a:r>
              <a:rPr lang="en-US" sz="4000" b="1" dirty="0">
                <a:solidFill>
                  <a:srgbClr val="343129"/>
                </a:solidFill>
                <a:latin typeface="Canva Sans Bold"/>
                <a:ea typeface="Canva Sans Bold"/>
                <a:cs typeface="Canva Sans Bold"/>
                <a:sym typeface="Canva Sans Bold"/>
              </a:rPr>
              <a:t> Allah </a:t>
            </a:r>
            <a:r>
              <a:rPr lang="en-US" sz="4000" b="1" dirty="0" err="1">
                <a:solidFill>
                  <a:srgbClr val="343129"/>
                </a:solidFill>
                <a:latin typeface="Canva Sans Bold"/>
                <a:ea typeface="Canva Sans Bold"/>
                <a:cs typeface="Canva Sans Bold"/>
                <a:sym typeface="Canva Sans Bold"/>
              </a:rPr>
              <a:t>aku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menasihatkan</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kamu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supaya</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kamu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mempersembahkan</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tubuhmu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sebagai</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persembahan</a:t>
            </a:r>
            <a:r>
              <a:rPr lang="en-US" sz="4000" b="1" dirty="0">
                <a:solidFill>
                  <a:srgbClr val="343129"/>
                </a:solidFill>
                <a:latin typeface="Canva Sans Bold"/>
                <a:ea typeface="Canva Sans Bold"/>
                <a:cs typeface="Canva Sans Bold"/>
                <a:sym typeface="Canva Sans Bold"/>
              </a:rPr>
              <a:t> yang </a:t>
            </a:r>
            <a:r>
              <a:rPr lang="en-US" sz="4000" b="1" dirty="0" err="1">
                <a:solidFill>
                  <a:srgbClr val="343129"/>
                </a:solidFill>
                <a:latin typeface="Canva Sans Bold"/>
                <a:ea typeface="Canva Sans Bold"/>
                <a:cs typeface="Canva Sans Bold"/>
                <a:sym typeface="Canva Sans Bold"/>
              </a:rPr>
              <a:t>hidup</a:t>
            </a:r>
            <a:r>
              <a:rPr lang="en-US" sz="4000" b="1" dirty="0">
                <a:solidFill>
                  <a:srgbClr val="343129"/>
                </a:solidFill>
                <a:latin typeface="Canva Sans Bold"/>
                <a:ea typeface="Canva Sans Bold"/>
                <a:cs typeface="Canva Sans Bold"/>
                <a:sym typeface="Canva Sans Bold"/>
              </a:rPr>
              <a:t>, yang kudus dan yang </a:t>
            </a:r>
            <a:r>
              <a:rPr lang="en-US" sz="4000" b="1" dirty="0" err="1">
                <a:solidFill>
                  <a:srgbClr val="343129"/>
                </a:solidFill>
                <a:latin typeface="Canva Sans Bold"/>
                <a:ea typeface="Canva Sans Bold"/>
                <a:cs typeface="Canva Sans Bold"/>
                <a:sym typeface="Canva Sans Bold"/>
              </a:rPr>
              <a:t>berkenan</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kepada</a:t>
            </a:r>
            <a:r>
              <a:rPr lang="en-US" sz="4000" b="1" dirty="0">
                <a:solidFill>
                  <a:srgbClr val="343129"/>
                </a:solidFill>
                <a:latin typeface="Canva Sans Bold"/>
                <a:ea typeface="Canva Sans Bold"/>
                <a:cs typeface="Canva Sans Bold"/>
                <a:sym typeface="Canva Sans Bold"/>
              </a:rPr>
              <a:t> Allah: </a:t>
            </a:r>
            <a:r>
              <a:rPr lang="en-US" sz="4000" b="1" dirty="0" err="1">
                <a:solidFill>
                  <a:srgbClr val="343129"/>
                </a:solidFill>
                <a:latin typeface="Canva Sans Bold"/>
                <a:ea typeface="Canva Sans Bold"/>
                <a:cs typeface="Canva Sans Bold"/>
                <a:sym typeface="Canva Sans Bold"/>
              </a:rPr>
              <a:t>itu</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adalah</a:t>
            </a:r>
            <a:r>
              <a:rPr lang="en-US" sz="4000" b="1" dirty="0">
                <a:solidFill>
                  <a:srgbClr val="343129"/>
                </a:solidFill>
                <a:latin typeface="Canva Sans Bold"/>
                <a:ea typeface="Canva Sans Bold"/>
                <a:cs typeface="Canva Sans Bold"/>
                <a:sym typeface="Canva Sans Bold"/>
              </a:rPr>
              <a:t> </a:t>
            </a:r>
            <a:r>
              <a:rPr lang="en-US" sz="4000" b="1" dirty="0" err="1">
                <a:solidFill>
                  <a:srgbClr val="343129"/>
                </a:solidFill>
                <a:latin typeface="Canva Sans Bold"/>
                <a:ea typeface="Canva Sans Bold"/>
                <a:cs typeface="Canva Sans Bold"/>
                <a:sym typeface="Canva Sans Bold"/>
              </a:rPr>
              <a:t>ibadahmu</a:t>
            </a:r>
            <a:r>
              <a:rPr lang="en-US" sz="4000" b="1" dirty="0">
                <a:solidFill>
                  <a:srgbClr val="343129"/>
                </a:solidFill>
                <a:latin typeface="Canva Sans Bold"/>
                <a:ea typeface="Canva Sans Bold"/>
                <a:cs typeface="Canva Sans Bold"/>
                <a:sym typeface="Canva Sans Bold"/>
              </a:rPr>
              <a:t> yang </a:t>
            </a:r>
            <a:r>
              <a:rPr lang="en-US" sz="4000" b="1" dirty="0" err="1">
                <a:solidFill>
                  <a:srgbClr val="343129"/>
                </a:solidFill>
                <a:latin typeface="Canva Sans Bold"/>
                <a:ea typeface="Canva Sans Bold"/>
                <a:cs typeface="Canva Sans Bold"/>
                <a:sym typeface="Canva Sans Bold"/>
              </a:rPr>
              <a:t>sejati</a:t>
            </a:r>
            <a:r>
              <a:rPr lang="en-US" sz="4000" b="1" dirty="0">
                <a:solidFill>
                  <a:srgbClr val="343129"/>
                </a:solidFill>
                <a:latin typeface="Canva Sans Bold"/>
                <a:ea typeface="Canva Sans Bold"/>
                <a:cs typeface="Canva Sans Bold"/>
                <a:sym typeface="Canva Sans Bold"/>
              </a:rPr>
              <a:t>.</a:t>
            </a:r>
          </a:p>
        </p:txBody>
      </p:sp>
      <p:sp>
        <p:nvSpPr>
          <p:cNvPr id="9" name="TextBox 9"/>
          <p:cNvSpPr txBox="1"/>
          <p:nvPr/>
        </p:nvSpPr>
        <p:spPr>
          <a:xfrm>
            <a:off x="7471152" y="5600700"/>
            <a:ext cx="8454647" cy="2999188"/>
          </a:xfrm>
          <a:prstGeom prst="rect">
            <a:avLst/>
          </a:prstGeom>
        </p:spPr>
        <p:txBody>
          <a:bodyPr wrap="square" lIns="0" tIns="0" rIns="0" bIns="0" rtlCol="0" anchor="t">
            <a:spAutoFit/>
          </a:bodyPr>
          <a:lstStyle/>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Menodai</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tubuh</a:t>
            </a:r>
            <a:endParaRPr lang="en-US" sz="5683" b="1" dirty="0">
              <a:solidFill>
                <a:srgbClr val="343129"/>
              </a:solidFill>
              <a:latin typeface="Canva Sans Bold"/>
              <a:ea typeface="Canva Sans Bold"/>
              <a:cs typeface="Canva Sans Bold"/>
              <a:sym typeface="Canva Sans Bold"/>
            </a:endParaRPr>
          </a:p>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Cinta</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duniawi</a:t>
            </a:r>
            <a:endParaRPr lang="en-US" sz="5683" b="1" dirty="0">
              <a:solidFill>
                <a:srgbClr val="343129"/>
              </a:solidFill>
              <a:latin typeface="Canva Sans Bold"/>
              <a:ea typeface="Canva Sans Bold"/>
              <a:cs typeface="Canva Sans Bold"/>
              <a:sym typeface="Canva Sans Bold"/>
            </a:endParaRPr>
          </a:p>
          <a:p>
            <a:pPr marL="1226962" lvl="1" indent="-613481" algn="l">
              <a:lnSpc>
                <a:spcPts val="7956"/>
              </a:lnSpc>
              <a:buFont typeface="Arial"/>
              <a:buChar char="•"/>
            </a:pPr>
            <a:r>
              <a:rPr lang="en-US" sz="5683" b="1" dirty="0" err="1">
                <a:solidFill>
                  <a:srgbClr val="343129"/>
                </a:solidFill>
                <a:latin typeface="Canva Sans Bold"/>
                <a:ea typeface="Canva Sans Bold"/>
                <a:cs typeface="Canva Sans Bold"/>
                <a:sym typeface="Canva Sans Bold"/>
              </a:rPr>
              <a:t>Berpikir</a:t>
            </a:r>
            <a:r>
              <a:rPr lang="en-US" sz="5683" b="1" dirty="0">
                <a:solidFill>
                  <a:srgbClr val="343129"/>
                </a:solidFill>
                <a:latin typeface="Canva Sans Bold"/>
                <a:ea typeface="Canva Sans Bold"/>
                <a:cs typeface="Canva Sans Bold"/>
                <a:sym typeface="Canva Sans Bold"/>
              </a:rPr>
              <a:t> </a:t>
            </a:r>
            <a:r>
              <a:rPr lang="en-US" sz="5683" b="1" dirty="0" err="1">
                <a:solidFill>
                  <a:srgbClr val="343129"/>
                </a:solidFill>
                <a:latin typeface="Canva Sans Bold"/>
                <a:ea typeface="Canva Sans Bold"/>
                <a:cs typeface="Canva Sans Bold"/>
                <a:sym typeface="Canva Sans Bold"/>
              </a:rPr>
              <a:t>duniawi</a:t>
            </a:r>
            <a:endParaRPr lang="en-US" sz="5683" b="1" dirty="0">
              <a:solidFill>
                <a:srgbClr val="343129"/>
              </a:solidFill>
              <a:latin typeface="Canva Sans Bold"/>
              <a:ea typeface="Canva Sans Bold"/>
              <a:cs typeface="Canva Sans Bold"/>
              <a:sym typeface="Canva Sans Bold"/>
            </a:endParaRPr>
          </a:p>
        </p:txBody>
      </p:sp>
      <p:sp>
        <p:nvSpPr>
          <p:cNvPr id="10" name="TextBox 10"/>
          <p:cNvSpPr txBox="1"/>
          <p:nvPr/>
        </p:nvSpPr>
        <p:spPr>
          <a:xfrm>
            <a:off x="1613487" y="646952"/>
            <a:ext cx="3298882" cy="1261368"/>
          </a:xfrm>
          <a:prstGeom prst="rect">
            <a:avLst/>
          </a:prstGeom>
        </p:spPr>
        <p:txBody>
          <a:bodyPr lIns="0" tIns="0" rIns="0" bIns="0" rtlCol="0" anchor="t">
            <a:spAutoFit/>
          </a:bodyPr>
          <a:lstStyle/>
          <a:p>
            <a:pPr marL="0" lvl="1" indent="0" algn="ctr">
              <a:lnSpc>
                <a:spcPts val="7899"/>
              </a:lnSpc>
              <a:spcBef>
                <a:spcPct val="0"/>
              </a:spcBef>
            </a:pPr>
            <a:r>
              <a:rPr lang="en-US" sz="8776" b="1" spc="-219">
                <a:solidFill>
                  <a:srgbClr val="343129"/>
                </a:solidFill>
                <a:latin typeface="Times New Roman MT Condensed Bold"/>
                <a:ea typeface="Times New Roman MT Condensed Bold"/>
                <a:cs typeface="Times New Roman MT Condensed Bold"/>
                <a:sym typeface="Times New Roman MT Condensed Bold"/>
              </a:rPr>
              <a:t>Tubur</a:t>
            </a: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2199781" y="570752"/>
            <a:ext cx="2126295" cy="2126295"/>
          </a:xfrm>
          <a:custGeom>
            <a:avLst/>
            <a:gdLst/>
            <a:ahLst/>
            <a:cxnLst/>
            <a:rect l="l" t="t" r="r" b="b"/>
            <a:pathLst>
              <a:path w="2126295" h="2126295">
                <a:moveTo>
                  <a:pt x="0" y="0"/>
                </a:moveTo>
                <a:lnTo>
                  <a:pt x="2126295" y="0"/>
                </a:lnTo>
                <a:lnTo>
                  <a:pt x="2126295" y="2126295"/>
                </a:lnTo>
                <a:lnTo>
                  <a:pt x="0" y="2126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AutoShape 4"/>
          <p:cNvSpPr/>
          <p:nvPr/>
        </p:nvSpPr>
        <p:spPr>
          <a:xfrm flipH="1" flipV="1">
            <a:off x="6884076" y="-194138"/>
            <a:ext cx="0" cy="10479311"/>
          </a:xfrm>
          <a:prstGeom prst="line">
            <a:avLst/>
          </a:prstGeom>
          <a:ln w="9525" cap="flat">
            <a:solidFill>
              <a:srgbClr val="000000"/>
            </a:solidFill>
            <a:prstDash val="solid"/>
            <a:headEnd type="none" w="sm" len="sm"/>
            <a:tailEnd type="none" w="sm" len="sm"/>
          </a:ln>
        </p:spPr>
      </p:sp>
      <p:sp>
        <p:nvSpPr>
          <p:cNvPr id="5" name="Freeform 5"/>
          <p:cNvSpPr/>
          <p:nvPr/>
        </p:nvSpPr>
        <p:spPr>
          <a:xfrm>
            <a:off x="-638974" y="3734898"/>
            <a:ext cx="7523050" cy="6485388"/>
          </a:xfrm>
          <a:custGeom>
            <a:avLst/>
            <a:gdLst/>
            <a:ahLst/>
            <a:cxnLst/>
            <a:rect l="l" t="t" r="r" b="b"/>
            <a:pathLst>
              <a:path w="7523050" h="6485388">
                <a:moveTo>
                  <a:pt x="0" y="0"/>
                </a:moveTo>
                <a:lnTo>
                  <a:pt x="7523050" y="0"/>
                </a:lnTo>
                <a:lnTo>
                  <a:pt x="7523050" y="6485388"/>
                </a:lnTo>
                <a:lnTo>
                  <a:pt x="0" y="6485388"/>
                </a:lnTo>
                <a:lnTo>
                  <a:pt x="0" y="0"/>
                </a:lnTo>
                <a:close/>
              </a:path>
            </a:pathLst>
          </a:custGeom>
          <a:blipFill>
            <a:blip r:embed="rId5"/>
            <a:stretch>
              <a:fillRect/>
            </a:stretch>
          </a:blipFill>
        </p:spPr>
      </p:sp>
      <p:sp>
        <p:nvSpPr>
          <p:cNvPr id="6" name="TextBox 6"/>
          <p:cNvSpPr txBox="1"/>
          <p:nvPr/>
        </p:nvSpPr>
        <p:spPr>
          <a:xfrm>
            <a:off x="591839" y="2671627"/>
            <a:ext cx="5667386" cy="1105269"/>
          </a:xfrm>
          <a:prstGeom prst="rect">
            <a:avLst/>
          </a:prstGeom>
        </p:spPr>
        <p:txBody>
          <a:bodyPr lIns="0" tIns="0" rIns="0" bIns="0" rtlCol="0" anchor="t">
            <a:spAutoFit/>
          </a:bodyPr>
          <a:lstStyle/>
          <a:p>
            <a:pPr marL="0" lvl="1" indent="0" algn="ctr">
              <a:lnSpc>
                <a:spcPts val="6920"/>
              </a:lnSpc>
              <a:spcBef>
                <a:spcPct val="0"/>
              </a:spcBef>
            </a:pPr>
            <a:r>
              <a:rPr lang="en-US" sz="7689" b="1" spc="-192">
                <a:solidFill>
                  <a:srgbClr val="343129"/>
                </a:solidFill>
                <a:latin typeface="Times New Roman MT Condensed Bold"/>
                <a:ea typeface="Times New Roman MT Condensed Bold"/>
                <a:cs typeface="Times New Roman MT Condensed Bold"/>
                <a:sym typeface="Times New Roman MT Condensed Bold"/>
              </a:rPr>
              <a:t>Markus 8:36-38</a:t>
            </a:r>
          </a:p>
        </p:txBody>
      </p:sp>
      <p:sp>
        <p:nvSpPr>
          <p:cNvPr id="7" name="TextBox 7"/>
          <p:cNvSpPr txBox="1"/>
          <p:nvPr/>
        </p:nvSpPr>
        <p:spPr>
          <a:xfrm>
            <a:off x="7562678" y="504077"/>
            <a:ext cx="9905434" cy="5929329"/>
          </a:xfrm>
          <a:prstGeom prst="rect">
            <a:avLst/>
          </a:prstGeom>
        </p:spPr>
        <p:txBody>
          <a:bodyPr lIns="0" tIns="0" rIns="0" bIns="0" rtlCol="0" anchor="t">
            <a:spAutoFit/>
          </a:bodyPr>
          <a:lstStyle/>
          <a:p>
            <a:pPr algn="l">
              <a:lnSpc>
                <a:spcPts val="4720"/>
              </a:lnSpc>
            </a:pPr>
            <a:r>
              <a:rPr lang="en-US" sz="3371" b="1">
                <a:solidFill>
                  <a:srgbClr val="343129"/>
                </a:solidFill>
                <a:latin typeface="Canva Sans Bold"/>
                <a:ea typeface="Canva Sans Bold"/>
                <a:cs typeface="Canva Sans Bold"/>
                <a:sym typeface="Canva Sans Bold"/>
              </a:rPr>
              <a:t>36 Apa gunanya seorang memperoleh seluruh dunia, tetapi ia kehilangan nyawanya.</a:t>
            </a:r>
          </a:p>
          <a:p>
            <a:pPr algn="l">
              <a:lnSpc>
                <a:spcPts val="4720"/>
              </a:lnSpc>
            </a:pPr>
            <a:r>
              <a:rPr lang="en-US" sz="3371" b="1">
                <a:solidFill>
                  <a:srgbClr val="343129"/>
                </a:solidFill>
                <a:latin typeface="Canva Sans Bold"/>
                <a:ea typeface="Canva Sans Bold"/>
                <a:cs typeface="Canva Sans Bold"/>
                <a:sym typeface="Canva Sans Bold"/>
              </a:rPr>
              <a:t>37 Karena apakah yang dapat diberikannya sebagai ganti nyawanya? 38 Sebab barangsiapa malu karena Aku dan karena perkataan-Ku di tengah-tengah angkatan yang tidak setia dan berdosa ini, Anak Manusia pun akan malu karena orang itu apabila Ia datang kelak dalam kemuliaan Bapa-Nya, diiringi malaikat-malaikat kudus."</a:t>
            </a:r>
          </a:p>
        </p:txBody>
      </p:sp>
      <p:sp>
        <p:nvSpPr>
          <p:cNvPr id="8" name="TextBox 8"/>
          <p:cNvSpPr txBox="1"/>
          <p:nvPr/>
        </p:nvSpPr>
        <p:spPr>
          <a:xfrm>
            <a:off x="7562678" y="6910917"/>
            <a:ext cx="8890601" cy="2160910"/>
          </a:xfrm>
          <a:prstGeom prst="rect">
            <a:avLst/>
          </a:prstGeom>
        </p:spPr>
        <p:txBody>
          <a:bodyPr lIns="0" tIns="0" rIns="0" bIns="0" rtlCol="0" anchor="t">
            <a:spAutoFit/>
          </a:bodyPr>
          <a:lstStyle/>
          <a:p>
            <a:pPr algn="l">
              <a:lnSpc>
                <a:spcPts val="5775"/>
              </a:lnSpc>
            </a:pPr>
            <a:r>
              <a:rPr lang="en-US" sz="4125" b="1" dirty="0">
                <a:solidFill>
                  <a:srgbClr val="343129"/>
                </a:solidFill>
                <a:latin typeface="Canva Sans Bold"/>
                <a:ea typeface="Canva Sans Bold"/>
                <a:cs typeface="Canva Sans Bold"/>
                <a:sym typeface="Canva Sans Bold"/>
              </a:rPr>
              <a:t>Jiwa </a:t>
            </a:r>
            <a:r>
              <a:rPr lang="en-US" sz="4125" b="1" dirty="0" err="1">
                <a:solidFill>
                  <a:srgbClr val="343129"/>
                </a:solidFill>
                <a:latin typeface="Canva Sans Bold"/>
                <a:ea typeface="Canva Sans Bold"/>
                <a:cs typeface="Canva Sans Bold"/>
                <a:sym typeface="Canva Sans Bold"/>
              </a:rPr>
              <a:t>kuat</a:t>
            </a:r>
            <a:r>
              <a:rPr lang="en-US" sz="4125" b="1" dirty="0">
                <a:solidFill>
                  <a:srgbClr val="343129"/>
                </a:solidFill>
                <a:latin typeface="Canva Sans Bold"/>
                <a:ea typeface="Canva Sans Bold"/>
                <a:cs typeface="Canva Sans Bold"/>
                <a:sym typeface="Canva Sans Bold"/>
              </a:rPr>
              <a:t> oleh </a:t>
            </a:r>
            <a:r>
              <a:rPr lang="en-US" sz="4125" b="1" dirty="0" err="1">
                <a:solidFill>
                  <a:srgbClr val="343129"/>
                </a:solidFill>
                <a:latin typeface="Canva Sans Bold"/>
                <a:ea typeface="Canva Sans Bold"/>
                <a:cs typeface="Canva Sans Bold"/>
                <a:sym typeface="Canva Sans Bold"/>
              </a:rPr>
              <a:t>kasih</a:t>
            </a:r>
            <a:r>
              <a:rPr lang="en-US" sz="4125" b="1" dirty="0">
                <a:solidFill>
                  <a:srgbClr val="343129"/>
                </a:solidFill>
                <a:latin typeface="Canva Sans Bold"/>
                <a:ea typeface="Canva Sans Bold"/>
                <a:cs typeface="Canva Sans Bold"/>
                <a:sym typeface="Canva Sans Bold"/>
              </a:rPr>
              <a:t> </a:t>
            </a:r>
            <a:r>
              <a:rPr lang="en-US" sz="4125" b="1" dirty="0" err="1">
                <a:solidFill>
                  <a:srgbClr val="343129"/>
                </a:solidFill>
                <a:latin typeface="Canva Sans Bold"/>
                <a:ea typeface="Canva Sans Bold"/>
                <a:cs typeface="Canva Sans Bold"/>
                <a:sym typeface="Canva Sans Bold"/>
              </a:rPr>
              <a:t>karunia</a:t>
            </a:r>
            <a:r>
              <a:rPr lang="en-US" sz="4125" b="1" dirty="0">
                <a:solidFill>
                  <a:srgbClr val="343129"/>
                </a:solidFill>
                <a:latin typeface="Canva Sans Bold"/>
                <a:ea typeface="Canva Sans Bold"/>
                <a:cs typeface="Canva Sans Bold"/>
                <a:sym typeface="Canva Sans Bold"/>
              </a:rPr>
              <a:t> </a:t>
            </a:r>
            <a:r>
              <a:rPr lang="en-US" sz="4125" b="1" dirty="0" err="1">
                <a:solidFill>
                  <a:srgbClr val="343129"/>
                </a:solidFill>
                <a:latin typeface="Canva Sans Bold"/>
                <a:ea typeface="Canva Sans Bold"/>
                <a:cs typeface="Canva Sans Bold"/>
                <a:sym typeface="Canva Sans Bold"/>
              </a:rPr>
              <a:t>bukan</a:t>
            </a:r>
            <a:r>
              <a:rPr lang="en-US" sz="4125" b="1" dirty="0">
                <a:solidFill>
                  <a:srgbClr val="343129"/>
                </a:solidFill>
                <a:latin typeface="Canva Sans Bold"/>
                <a:ea typeface="Canva Sans Bold"/>
                <a:cs typeface="Canva Sans Bold"/>
                <a:sym typeface="Canva Sans Bold"/>
              </a:rPr>
              <a:t> </a:t>
            </a:r>
            <a:r>
              <a:rPr lang="en-US" sz="4125" b="1" dirty="0" err="1">
                <a:solidFill>
                  <a:srgbClr val="343129"/>
                </a:solidFill>
                <a:latin typeface="Canva Sans Bold"/>
                <a:ea typeface="Canva Sans Bold"/>
                <a:cs typeface="Canva Sans Bold"/>
                <a:sym typeface="Canva Sans Bold"/>
              </a:rPr>
              <a:t>Makanan</a:t>
            </a:r>
            <a:r>
              <a:rPr lang="en-US" sz="4125" b="1" dirty="0">
                <a:solidFill>
                  <a:srgbClr val="343129"/>
                </a:solidFill>
                <a:latin typeface="Canva Sans Bold"/>
                <a:ea typeface="Canva Sans Bold"/>
                <a:cs typeface="Canva Sans Bold"/>
                <a:sym typeface="Canva Sans Bold"/>
              </a:rPr>
              <a:t> </a:t>
            </a:r>
          </a:p>
          <a:p>
            <a:pPr algn="l">
              <a:lnSpc>
                <a:spcPts val="5775"/>
              </a:lnSpc>
            </a:pPr>
            <a:r>
              <a:rPr lang="en-US" sz="4125" b="1" dirty="0" err="1">
                <a:solidFill>
                  <a:srgbClr val="343129"/>
                </a:solidFill>
                <a:latin typeface="Canva Sans Bold"/>
                <a:ea typeface="Canva Sans Bold"/>
                <a:cs typeface="Canva Sans Bold"/>
                <a:sym typeface="Canva Sans Bold"/>
              </a:rPr>
              <a:t>Ibrani</a:t>
            </a:r>
            <a:r>
              <a:rPr lang="en-US" sz="4125" b="1" dirty="0">
                <a:solidFill>
                  <a:srgbClr val="343129"/>
                </a:solidFill>
                <a:latin typeface="Canva Sans Bold"/>
                <a:ea typeface="Canva Sans Bold"/>
                <a:cs typeface="Canva Sans Bold"/>
                <a:sym typeface="Canva Sans Bold"/>
              </a:rPr>
              <a:t> 13:9</a:t>
            </a:r>
          </a:p>
        </p:txBody>
      </p:sp>
      <p:sp>
        <p:nvSpPr>
          <p:cNvPr id="9" name="TextBox 9"/>
          <p:cNvSpPr txBox="1"/>
          <p:nvPr/>
        </p:nvSpPr>
        <p:spPr>
          <a:xfrm>
            <a:off x="1613487" y="646952"/>
            <a:ext cx="3298882" cy="1261368"/>
          </a:xfrm>
          <a:prstGeom prst="rect">
            <a:avLst/>
          </a:prstGeom>
        </p:spPr>
        <p:txBody>
          <a:bodyPr lIns="0" tIns="0" rIns="0" bIns="0" rtlCol="0" anchor="t">
            <a:spAutoFit/>
          </a:bodyPr>
          <a:lstStyle/>
          <a:p>
            <a:pPr marL="0" lvl="1" indent="0" algn="ctr">
              <a:lnSpc>
                <a:spcPts val="7899"/>
              </a:lnSpc>
              <a:spcBef>
                <a:spcPct val="0"/>
              </a:spcBef>
            </a:pPr>
            <a:r>
              <a:rPr lang="en-US" sz="8776" b="1" spc="-219">
                <a:solidFill>
                  <a:srgbClr val="343129"/>
                </a:solidFill>
                <a:latin typeface="Times New Roman MT Condensed Bold"/>
                <a:ea typeface="Times New Roman MT Condensed Bold"/>
                <a:cs typeface="Times New Roman MT Condensed Bold"/>
                <a:sym typeface="Times New Roman MT Condensed Bold"/>
              </a:rPr>
              <a:t>Jiwa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2199781" y="570752"/>
            <a:ext cx="2126295" cy="2126295"/>
          </a:xfrm>
          <a:custGeom>
            <a:avLst/>
            <a:gdLst/>
            <a:ahLst/>
            <a:cxnLst/>
            <a:rect l="l" t="t" r="r" b="b"/>
            <a:pathLst>
              <a:path w="2126295" h="2126295">
                <a:moveTo>
                  <a:pt x="0" y="0"/>
                </a:moveTo>
                <a:lnTo>
                  <a:pt x="2126295" y="0"/>
                </a:lnTo>
                <a:lnTo>
                  <a:pt x="2126295" y="2126295"/>
                </a:lnTo>
                <a:lnTo>
                  <a:pt x="0" y="2126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AutoShape 4"/>
          <p:cNvSpPr/>
          <p:nvPr/>
        </p:nvSpPr>
        <p:spPr>
          <a:xfrm flipH="1" flipV="1">
            <a:off x="6884076" y="-194138"/>
            <a:ext cx="0" cy="10479311"/>
          </a:xfrm>
          <a:prstGeom prst="line">
            <a:avLst/>
          </a:prstGeom>
          <a:ln w="9525" cap="flat">
            <a:solidFill>
              <a:srgbClr val="000000"/>
            </a:solidFill>
            <a:prstDash val="solid"/>
            <a:headEnd type="none" w="sm" len="sm"/>
            <a:tailEnd type="none" w="sm" len="sm"/>
          </a:ln>
        </p:spPr>
      </p:sp>
      <p:sp>
        <p:nvSpPr>
          <p:cNvPr id="5" name="Freeform 5"/>
          <p:cNvSpPr/>
          <p:nvPr/>
        </p:nvSpPr>
        <p:spPr>
          <a:xfrm>
            <a:off x="0" y="4472221"/>
            <a:ext cx="6884076" cy="5290202"/>
          </a:xfrm>
          <a:custGeom>
            <a:avLst/>
            <a:gdLst/>
            <a:ahLst/>
            <a:cxnLst/>
            <a:rect l="l" t="t" r="r" b="b"/>
            <a:pathLst>
              <a:path w="6884076" h="5290202">
                <a:moveTo>
                  <a:pt x="0" y="0"/>
                </a:moveTo>
                <a:lnTo>
                  <a:pt x="6884076" y="0"/>
                </a:lnTo>
                <a:lnTo>
                  <a:pt x="6884076" y="5290202"/>
                </a:lnTo>
                <a:lnTo>
                  <a:pt x="0" y="5290202"/>
                </a:lnTo>
                <a:lnTo>
                  <a:pt x="0" y="0"/>
                </a:lnTo>
                <a:close/>
              </a:path>
            </a:pathLst>
          </a:custGeom>
          <a:blipFill>
            <a:blip r:embed="rId5"/>
            <a:stretch>
              <a:fillRect l="-13374" r="-21107"/>
            </a:stretch>
          </a:blipFill>
        </p:spPr>
      </p:sp>
      <p:sp>
        <p:nvSpPr>
          <p:cNvPr id="6" name="TextBox 6"/>
          <p:cNvSpPr txBox="1"/>
          <p:nvPr/>
        </p:nvSpPr>
        <p:spPr>
          <a:xfrm>
            <a:off x="591839" y="2671627"/>
            <a:ext cx="5667386" cy="1105269"/>
          </a:xfrm>
          <a:prstGeom prst="rect">
            <a:avLst/>
          </a:prstGeom>
        </p:spPr>
        <p:txBody>
          <a:bodyPr lIns="0" tIns="0" rIns="0" bIns="0" rtlCol="0" anchor="t">
            <a:spAutoFit/>
          </a:bodyPr>
          <a:lstStyle/>
          <a:p>
            <a:pPr marL="0" lvl="1" indent="0" algn="ctr">
              <a:lnSpc>
                <a:spcPts val="6920"/>
              </a:lnSpc>
              <a:spcBef>
                <a:spcPct val="0"/>
              </a:spcBef>
            </a:pPr>
            <a:r>
              <a:rPr lang="en-US" sz="7689" b="1" spc="-192">
                <a:solidFill>
                  <a:srgbClr val="343129"/>
                </a:solidFill>
                <a:latin typeface="Times New Roman MT Condensed Bold"/>
                <a:ea typeface="Times New Roman MT Condensed Bold"/>
                <a:cs typeface="Times New Roman MT Condensed Bold"/>
                <a:sym typeface="Times New Roman MT Condensed Bold"/>
              </a:rPr>
              <a:t>Matius 12:36</a:t>
            </a:r>
          </a:p>
        </p:txBody>
      </p:sp>
      <p:sp>
        <p:nvSpPr>
          <p:cNvPr id="7" name="TextBox 7"/>
          <p:cNvSpPr txBox="1"/>
          <p:nvPr/>
        </p:nvSpPr>
        <p:spPr>
          <a:xfrm>
            <a:off x="6884076" y="279745"/>
            <a:ext cx="10756554" cy="2417302"/>
          </a:xfrm>
          <a:prstGeom prst="rect">
            <a:avLst/>
          </a:prstGeom>
        </p:spPr>
        <p:txBody>
          <a:bodyPr lIns="0" tIns="0" rIns="0" bIns="0" rtlCol="0" anchor="t">
            <a:spAutoFit/>
          </a:bodyPr>
          <a:lstStyle/>
          <a:p>
            <a:pPr algn="l">
              <a:lnSpc>
                <a:spcPts val="4837"/>
              </a:lnSpc>
            </a:pPr>
            <a:r>
              <a:rPr lang="en-US" sz="3455" b="1">
                <a:solidFill>
                  <a:srgbClr val="343129"/>
                </a:solidFill>
                <a:latin typeface="Canva Sans Bold"/>
                <a:ea typeface="Canva Sans Bold"/>
                <a:cs typeface="Canva Sans Bold"/>
                <a:sym typeface="Canva Sans Bold"/>
              </a:rPr>
              <a:t>Tetapi Aku berkata kepadamu: Setiap kata sia-sia yang diucapkan orang harus dipertanggungjawabkannya pada hari penghakiman</a:t>
            </a:r>
          </a:p>
        </p:txBody>
      </p:sp>
      <p:sp>
        <p:nvSpPr>
          <p:cNvPr id="8" name="TextBox 8"/>
          <p:cNvSpPr txBox="1"/>
          <p:nvPr/>
        </p:nvSpPr>
        <p:spPr>
          <a:xfrm>
            <a:off x="1028700" y="646952"/>
            <a:ext cx="4645738" cy="1261368"/>
          </a:xfrm>
          <a:prstGeom prst="rect">
            <a:avLst/>
          </a:prstGeom>
        </p:spPr>
        <p:txBody>
          <a:bodyPr lIns="0" tIns="0" rIns="0" bIns="0" rtlCol="0" anchor="t">
            <a:spAutoFit/>
          </a:bodyPr>
          <a:lstStyle/>
          <a:p>
            <a:pPr marL="0" lvl="1" indent="0" algn="ctr">
              <a:lnSpc>
                <a:spcPts val="7899"/>
              </a:lnSpc>
              <a:spcBef>
                <a:spcPct val="0"/>
              </a:spcBef>
            </a:pPr>
            <a:r>
              <a:rPr lang="en-US" sz="8776" b="1" spc="-219">
                <a:solidFill>
                  <a:srgbClr val="343129"/>
                </a:solidFill>
                <a:latin typeface="Times New Roman MT Condensed Bold"/>
                <a:ea typeface="Times New Roman MT Condensed Bold"/>
                <a:cs typeface="Times New Roman MT Condensed Bold"/>
                <a:sym typeface="Times New Roman MT Condensed Bold"/>
              </a:rPr>
              <a:t>Perkataan</a:t>
            </a:r>
          </a:p>
        </p:txBody>
      </p:sp>
      <p:sp>
        <p:nvSpPr>
          <p:cNvPr id="9" name="TextBox 9"/>
          <p:cNvSpPr txBox="1"/>
          <p:nvPr/>
        </p:nvSpPr>
        <p:spPr>
          <a:xfrm>
            <a:off x="7126964" y="3095674"/>
            <a:ext cx="10762298" cy="6455839"/>
          </a:xfrm>
          <a:prstGeom prst="rect">
            <a:avLst/>
          </a:prstGeom>
        </p:spPr>
        <p:txBody>
          <a:bodyPr lIns="0" tIns="0" rIns="0" bIns="0" rtlCol="0" anchor="t">
            <a:spAutoFit/>
          </a:bodyPr>
          <a:lstStyle/>
          <a:p>
            <a:pPr marL="989493" lvl="1" indent="-494746" algn="l">
              <a:lnSpc>
                <a:spcPts val="6416"/>
              </a:lnSpc>
              <a:buFont typeface="Arial"/>
              <a:buChar char="•"/>
            </a:pPr>
            <a:r>
              <a:rPr lang="en-US" sz="4583" b="1" dirty="0" err="1">
                <a:solidFill>
                  <a:srgbClr val="343129"/>
                </a:solidFill>
                <a:latin typeface="Canva Sans Bold"/>
                <a:ea typeface="Canva Sans Bold"/>
                <a:cs typeface="Canva Sans Bold"/>
                <a:sym typeface="Canva Sans Bold"/>
              </a:rPr>
              <a:t>Mulut</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kita</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untuk</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memberkati</a:t>
            </a:r>
            <a:endParaRPr lang="en-US" sz="4583" b="1" dirty="0">
              <a:solidFill>
                <a:srgbClr val="343129"/>
              </a:solidFill>
              <a:latin typeface="Canva Sans Bold"/>
              <a:ea typeface="Canva Sans Bold"/>
              <a:cs typeface="Canva Sans Bold"/>
              <a:sym typeface="Canva Sans Bold"/>
            </a:endParaRPr>
          </a:p>
          <a:p>
            <a:pPr algn="l">
              <a:lnSpc>
                <a:spcPts val="6416"/>
              </a:lnSpc>
            </a:pP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Yakobus</a:t>
            </a:r>
            <a:r>
              <a:rPr lang="en-US" sz="4583" b="1" dirty="0">
                <a:solidFill>
                  <a:srgbClr val="343129"/>
                </a:solidFill>
                <a:latin typeface="Canva Sans Bold"/>
                <a:ea typeface="Canva Sans Bold"/>
                <a:cs typeface="Canva Sans Bold"/>
                <a:sym typeface="Canva Sans Bold"/>
              </a:rPr>
              <a:t> 3:10</a:t>
            </a:r>
          </a:p>
          <a:p>
            <a:pPr algn="l">
              <a:lnSpc>
                <a:spcPts val="6416"/>
              </a:lnSpc>
            </a:pPr>
            <a:endParaRPr lang="en-US" sz="4583" b="1" dirty="0">
              <a:solidFill>
                <a:srgbClr val="343129"/>
              </a:solidFill>
              <a:latin typeface="Canva Sans Bold"/>
              <a:ea typeface="Canva Sans Bold"/>
              <a:cs typeface="Canva Sans Bold"/>
              <a:sym typeface="Canva Sans Bold"/>
            </a:endParaRPr>
          </a:p>
          <a:p>
            <a:pPr marL="989493" lvl="1" indent="-494746" algn="l">
              <a:lnSpc>
                <a:spcPts val="6416"/>
              </a:lnSpc>
              <a:buFont typeface="Arial"/>
              <a:buChar char="•"/>
            </a:pPr>
            <a:r>
              <a:rPr lang="en-US" sz="4583" b="1" dirty="0" err="1">
                <a:solidFill>
                  <a:srgbClr val="343129"/>
                </a:solidFill>
                <a:latin typeface="Canva Sans Bold"/>
                <a:ea typeface="Canva Sans Bold"/>
                <a:cs typeface="Canva Sans Bold"/>
                <a:sym typeface="Canva Sans Bold"/>
              </a:rPr>
              <a:t>Membebaskan</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diri</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kita</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dari</a:t>
            </a: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setan</a:t>
            </a:r>
            <a:endParaRPr lang="en-US" sz="4583" b="1" dirty="0">
              <a:solidFill>
                <a:srgbClr val="343129"/>
              </a:solidFill>
              <a:latin typeface="Canva Sans Bold"/>
              <a:ea typeface="Canva Sans Bold"/>
              <a:cs typeface="Canva Sans Bold"/>
              <a:sym typeface="Canva Sans Bold"/>
            </a:endParaRPr>
          </a:p>
          <a:p>
            <a:pPr algn="l">
              <a:lnSpc>
                <a:spcPts val="6416"/>
              </a:lnSpc>
            </a:pP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Amsal</a:t>
            </a:r>
            <a:r>
              <a:rPr lang="en-US" sz="4583" b="1" dirty="0">
                <a:solidFill>
                  <a:srgbClr val="343129"/>
                </a:solidFill>
                <a:latin typeface="Canva Sans Bold"/>
                <a:ea typeface="Canva Sans Bold"/>
                <a:cs typeface="Canva Sans Bold"/>
                <a:sym typeface="Canva Sans Bold"/>
              </a:rPr>
              <a:t> 18:21</a:t>
            </a:r>
          </a:p>
          <a:p>
            <a:pPr algn="l">
              <a:lnSpc>
                <a:spcPts val="6416"/>
              </a:lnSpc>
            </a:pPr>
            <a:endParaRPr lang="en-US" sz="4583" b="1" dirty="0">
              <a:solidFill>
                <a:srgbClr val="343129"/>
              </a:solidFill>
              <a:latin typeface="Canva Sans Bold"/>
              <a:ea typeface="Canva Sans Bold"/>
              <a:cs typeface="Canva Sans Bold"/>
              <a:sym typeface="Canva Sans Bold"/>
            </a:endParaRPr>
          </a:p>
          <a:p>
            <a:pPr marL="989493" lvl="1" indent="-494746" algn="l">
              <a:lnSpc>
                <a:spcPts val="6416"/>
              </a:lnSpc>
              <a:buFont typeface="Arial"/>
              <a:buChar char="•"/>
            </a:pPr>
            <a:r>
              <a:rPr lang="en-US" sz="4583" b="1" dirty="0" err="1">
                <a:solidFill>
                  <a:srgbClr val="343129"/>
                </a:solidFill>
                <a:latin typeface="Canva Sans Bold"/>
                <a:ea typeface="Canva Sans Bold"/>
                <a:cs typeface="Canva Sans Bold"/>
                <a:sym typeface="Canva Sans Bold"/>
              </a:rPr>
              <a:t>Diciptakan</a:t>
            </a:r>
            <a:endParaRPr lang="en-US" sz="4583" b="1" dirty="0">
              <a:solidFill>
                <a:srgbClr val="343129"/>
              </a:solidFill>
              <a:latin typeface="Canva Sans Bold"/>
              <a:ea typeface="Canva Sans Bold"/>
              <a:cs typeface="Canva Sans Bold"/>
              <a:sym typeface="Canva Sans Bold"/>
            </a:endParaRPr>
          </a:p>
          <a:p>
            <a:pPr algn="l">
              <a:lnSpc>
                <a:spcPts val="6416"/>
              </a:lnSpc>
            </a:pPr>
            <a:r>
              <a:rPr lang="en-US" sz="4583" b="1" dirty="0">
                <a:solidFill>
                  <a:srgbClr val="343129"/>
                </a:solidFill>
                <a:latin typeface="Canva Sans Bold"/>
                <a:ea typeface="Canva Sans Bold"/>
                <a:cs typeface="Canva Sans Bold"/>
                <a:sym typeface="Canva Sans Bold"/>
              </a:rPr>
              <a:t>        </a:t>
            </a:r>
            <a:r>
              <a:rPr lang="en-US" sz="4583" b="1" dirty="0" err="1">
                <a:solidFill>
                  <a:srgbClr val="343129"/>
                </a:solidFill>
                <a:latin typeface="Canva Sans Bold"/>
                <a:ea typeface="Canva Sans Bold"/>
                <a:cs typeface="Canva Sans Bold"/>
                <a:sym typeface="Canva Sans Bold"/>
              </a:rPr>
              <a:t>Ayub</a:t>
            </a:r>
            <a:r>
              <a:rPr lang="en-US" sz="4583" b="1" dirty="0">
                <a:solidFill>
                  <a:srgbClr val="343129"/>
                </a:solidFill>
                <a:latin typeface="Canva Sans Bold"/>
                <a:ea typeface="Canva Sans Bold"/>
                <a:cs typeface="Canva Sans Bold"/>
                <a:sym typeface="Canva Sans Bold"/>
              </a:rPr>
              <a:t> 22:28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2199781" y="570752"/>
            <a:ext cx="2126295" cy="2126295"/>
          </a:xfrm>
          <a:custGeom>
            <a:avLst/>
            <a:gdLst/>
            <a:ahLst/>
            <a:cxnLst/>
            <a:rect l="l" t="t" r="r" b="b"/>
            <a:pathLst>
              <a:path w="2126295" h="2126295">
                <a:moveTo>
                  <a:pt x="0" y="0"/>
                </a:moveTo>
                <a:lnTo>
                  <a:pt x="2126295" y="0"/>
                </a:lnTo>
                <a:lnTo>
                  <a:pt x="2126295" y="2126295"/>
                </a:lnTo>
                <a:lnTo>
                  <a:pt x="0" y="2126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AutoShape 4"/>
          <p:cNvSpPr/>
          <p:nvPr/>
        </p:nvSpPr>
        <p:spPr>
          <a:xfrm flipH="1" flipV="1">
            <a:off x="6884076" y="-194138"/>
            <a:ext cx="0" cy="10479311"/>
          </a:xfrm>
          <a:prstGeom prst="line">
            <a:avLst/>
          </a:prstGeom>
          <a:ln w="9525" cap="flat">
            <a:solidFill>
              <a:srgbClr val="000000"/>
            </a:solidFill>
            <a:prstDash val="solid"/>
            <a:headEnd type="none" w="sm" len="sm"/>
            <a:tailEnd type="none" w="sm" len="sm"/>
          </a:ln>
        </p:spPr>
      </p:sp>
      <p:sp>
        <p:nvSpPr>
          <p:cNvPr id="5" name="Freeform 5"/>
          <p:cNvSpPr/>
          <p:nvPr/>
        </p:nvSpPr>
        <p:spPr>
          <a:xfrm>
            <a:off x="175328" y="4324750"/>
            <a:ext cx="6708749" cy="5960424"/>
          </a:xfrm>
          <a:custGeom>
            <a:avLst/>
            <a:gdLst/>
            <a:ahLst/>
            <a:cxnLst/>
            <a:rect l="l" t="t" r="r" b="b"/>
            <a:pathLst>
              <a:path w="6708749" h="5960424">
                <a:moveTo>
                  <a:pt x="0" y="0"/>
                </a:moveTo>
                <a:lnTo>
                  <a:pt x="6708748" y="0"/>
                </a:lnTo>
                <a:lnTo>
                  <a:pt x="6708748" y="5960424"/>
                </a:lnTo>
                <a:lnTo>
                  <a:pt x="0" y="5960424"/>
                </a:lnTo>
                <a:lnTo>
                  <a:pt x="0" y="0"/>
                </a:lnTo>
                <a:close/>
              </a:path>
            </a:pathLst>
          </a:custGeom>
          <a:blipFill>
            <a:blip r:embed="rId5"/>
            <a:stretch>
              <a:fillRect l="-15075" r="-15075"/>
            </a:stretch>
          </a:blipFill>
        </p:spPr>
      </p:sp>
      <p:sp>
        <p:nvSpPr>
          <p:cNvPr id="6" name="TextBox 6"/>
          <p:cNvSpPr txBox="1"/>
          <p:nvPr/>
        </p:nvSpPr>
        <p:spPr>
          <a:xfrm>
            <a:off x="591839" y="2671627"/>
            <a:ext cx="5667386" cy="1105269"/>
          </a:xfrm>
          <a:prstGeom prst="rect">
            <a:avLst/>
          </a:prstGeom>
        </p:spPr>
        <p:txBody>
          <a:bodyPr lIns="0" tIns="0" rIns="0" bIns="0" rtlCol="0" anchor="t">
            <a:spAutoFit/>
          </a:bodyPr>
          <a:lstStyle/>
          <a:p>
            <a:pPr marL="0" lvl="1" indent="0" algn="ctr">
              <a:lnSpc>
                <a:spcPts val="6920"/>
              </a:lnSpc>
              <a:spcBef>
                <a:spcPct val="0"/>
              </a:spcBef>
            </a:pPr>
            <a:r>
              <a:rPr lang="en-US" sz="7689" b="1" spc="-192">
                <a:solidFill>
                  <a:srgbClr val="343129"/>
                </a:solidFill>
                <a:latin typeface="Times New Roman MT Condensed Bold"/>
                <a:ea typeface="Times New Roman MT Condensed Bold"/>
                <a:cs typeface="Times New Roman MT Condensed Bold"/>
                <a:sym typeface="Times New Roman MT Condensed Bold"/>
              </a:rPr>
              <a:t>1 Yohannes 2:16</a:t>
            </a:r>
          </a:p>
        </p:txBody>
      </p:sp>
      <p:sp>
        <p:nvSpPr>
          <p:cNvPr id="7" name="TextBox 7"/>
          <p:cNvSpPr txBox="1"/>
          <p:nvPr/>
        </p:nvSpPr>
        <p:spPr>
          <a:xfrm>
            <a:off x="7126964" y="773622"/>
            <a:ext cx="10756554" cy="2417302"/>
          </a:xfrm>
          <a:prstGeom prst="rect">
            <a:avLst/>
          </a:prstGeom>
        </p:spPr>
        <p:txBody>
          <a:bodyPr lIns="0" tIns="0" rIns="0" bIns="0" rtlCol="0" anchor="t">
            <a:spAutoFit/>
          </a:bodyPr>
          <a:lstStyle/>
          <a:p>
            <a:pPr algn="l">
              <a:lnSpc>
                <a:spcPts val="4837"/>
              </a:lnSpc>
            </a:pPr>
            <a:r>
              <a:rPr lang="en-US" sz="3455" b="1">
                <a:solidFill>
                  <a:srgbClr val="343129"/>
                </a:solidFill>
                <a:latin typeface="Canva Sans Bold"/>
                <a:ea typeface="Canva Sans Bold"/>
                <a:cs typeface="Canva Sans Bold"/>
                <a:sym typeface="Canva Sans Bold"/>
              </a:rPr>
              <a:t>Sebab semua yang ada di dalam dunia, yaitu keinginan daging dan keinginan mata serta keangkuhan hidup, bukanlah berasal dari Bapa, melainkan dari dunia.</a:t>
            </a:r>
          </a:p>
        </p:txBody>
      </p:sp>
      <p:sp>
        <p:nvSpPr>
          <p:cNvPr id="8" name="TextBox 8"/>
          <p:cNvSpPr txBox="1"/>
          <p:nvPr/>
        </p:nvSpPr>
        <p:spPr>
          <a:xfrm>
            <a:off x="0" y="646952"/>
            <a:ext cx="6642548" cy="1261368"/>
          </a:xfrm>
          <a:prstGeom prst="rect">
            <a:avLst/>
          </a:prstGeom>
        </p:spPr>
        <p:txBody>
          <a:bodyPr lIns="0" tIns="0" rIns="0" bIns="0" rtlCol="0" anchor="t">
            <a:spAutoFit/>
          </a:bodyPr>
          <a:lstStyle/>
          <a:p>
            <a:pPr marL="0" lvl="1" indent="0" algn="ctr">
              <a:lnSpc>
                <a:spcPts val="7899"/>
              </a:lnSpc>
              <a:spcBef>
                <a:spcPct val="0"/>
              </a:spcBef>
            </a:pPr>
            <a:r>
              <a:rPr lang="en-US" sz="8776" b="1" spc="-219">
                <a:solidFill>
                  <a:srgbClr val="343129"/>
                </a:solidFill>
                <a:latin typeface="Times New Roman MT Condensed Bold"/>
                <a:ea typeface="Times New Roman MT Condensed Bold"/>
                <a:cs typeface="Times New Roman MT Condensed Bold"/>
                <a:sym typeface="Times New Roman MT Condensed Bold"/>
              </a:rPr>
              <a:t>Keinginan mata</a:t>
            </a:r>
          </a:p>
        </p:txBody>
      </p:sp>
      <p:sp>
        <p:nvSpPr>
          <p:cNvPr id="9" name="TextBox 9"/>
          <p:cNvSpPr txBox="1"/>
          <p:nvPr/>
        </p:nvSpPr>
        <p:spPr>
          <a:xfrm>
            <a:off x="7126964" y="3710221"/>
            <a:ext cx="10470649" cy="1793597"/>
          </a:xfrm>
          <a:prstGeom prst="rect">
            <a:avLst/>
          </a:prstGeom>
        </p:spPr>
        <p:txBody>
          <a:bodyPr lIns="0" tIns="0" rIns="0" bIns="0" rtlCol="0" anchor="t">
            <a:spAutoFit/>
          </a:bodyPr>
          <a:lstStyle/>
          <a:p>
            <a:pPr algn="ctr">
              <a:lnSpc>
                <a:spcPts val="4762"/>
              </a:lnSpc>
            </a:pPr>
            <a:r>
              <a:rPr lang="en-US" sz="3401" b="1">
                <a:solidFill>
                  <a:srgbClr val="343129"/>
                </a:solidFill>
                <a:latin typeface="Canva Sans Bold"/>
                <a:ea typeface="Canva Sans Bold"/>
                <a:cs typeface="Canva Sans Bold"/>
                <a:sym typeface="Canva Sans Bold"/>
              </a:rPr>
              <a:t>Ayub 31:1</a:t>
            </a:r>
          </a:p>
          <a:p>
            <a:pPr algn="ctr">
              <a:lnSpc>
                <a:spcPts val="4762"/>
              </a:lnSpc>
            </a:pPr>
            <a:r>
              <a:rPr lang="en-US" sz="3401" b="1">
                <a:solidFill>
                  <a:srgbClr val="343129"/>
                </a:solidFill>
                <a:latin typeface="Canva Sans Bold"/>
                <a:ea typeface="Canva Sans Bold"/>
                <a:cs typeface="Canva Sans Bold"/>
                <a:sym typeface="Canva Sans Bold"/>
              </a:rPr>
              <a:t>Ayub Aku telah menetapkan syarat bagi mataku, masakan aku memperhatikan anak dara?</a:t>
            </a:r>
          </a:p>
        </p:txBody>
      </p:sp>
      <p:sp>
        <p:nvSpPr>
          <p:cNvPr id="10" name="TextBox 10"/>
          <p:cNvSpPr txBox="1"/>
          <p:nvPr/>
        </p:nvSpPr>
        <p:spPr>
          <a:xfrm>
            <a:off x="7391400" y="6023115"/>
            <a:ext cx="9687733" cy="887095"/>
          </a:xfrm>
          <a:prstGeom prst="rect">
            <a:avLst/>
          </a:prstGeom>
        </p:spPr>
        <p:txBody>
          <a:bodyPr wrap="square" lIns="0" tIns="0" rIns="0" bIns="0" rtlCol="0" anchor="t">
            <a:spAutoFit/>
          </a:bodyPr>
          <a:lstStyle/>
          <a:p>
            <a:pPr algn="ctr">
              <a:lnSpc>
                <a:spcPts val="7279"/>
              </a:lnSpc>
            </a:pPr>
            <a:r>
              <a:rPr lang="en-US" sz="5199" b="1" dirty="0" err="1">
                <a:solidFill>
                  <a:srgbClr val="343129"/>
                </a:solidFill>
                <a:latin typeface="Canva Sans Bold"/>
                <a:ea typeface="Canva Sans Bold"/>
                <a:cs typeface="Canva Sans Bold"/>
                <a:sym typeface="Canva Sans Bold"/>
              </a:rPr>
              <a:t>Mencari</a:t>
            </a:r>
            <a:r>
              <a:rPr lang="en-US" sz="5199" b="1" dirty="0">
                <a:solidFill>
                  <a:srgbClr val="343129"/>
                </a:solidFill>
                <a:latin typeface="Canva Sans Bold"/>
                <a:ea typeface="Canva Sans Bold"/>
                <a:cs typeface="Canva Sans Bold"/>
                <a:sym typeface="Canva Sans Bold"/>
              </a:rPr>
              <a:t> </a:t>
            </a:r>
            <a:r>
              <a:rPr lang="en-US" sz="5199" b="1" dirty="0" err="1">
                <a:solidFill>
                  <a:srgbClr val="343129"/>
                </a:solidFill>
                <a:latin typeface="Canva Sans Bold"/>
                <a:ea typeface="Canva Sans Bold"/>
                <a:cs typeface="Canva Sans Bold"/>
                <a:sym typeface="Canva Sans Bold"/>
              </a:rPr>
              <a:t>pujian</a:t>
            </a:r>
            <a:r>
              <a:rPr lang="en-US" sz="5199" b="1" dirty="0">
                <a:solidFill>
                  <a:srgbClr val="343129"/>
                </a:solidFill>
                <a:latin typeface="Canva Sans Bold"/>
                <a:ea typeface="Canva Sans Bold"/>
                <a:cs typeface="Canva Sans Bold"/>
                <a:sym typeface="Canva Sans Bold"/>
              </a:rPr>
              <a:t> </a:t>
            </a:r>
            <a:r>
              <a:rPr lang="en-US" sz="5199" b="1" dirty="0" err="1">
                <a:solidFill>
                  <a:srgbClr val="343129"/>
                </a:solidFill>
                <a:latin typeface="Canva Sans Bold"/>
                <a:ea typeface="Canva Sans Bold"/>
                <a:cs typeface="Canva Sans Bold"/>
                <a:sym typeface="Canva Sans Bold"/>
              </a:rPr>
              <a:t>dari</a:t>
            </a:r>
            <a:r>
              <a:rPr lang="en-US" sz="5199" b="1" dirty="0">
                <a:solidFill>
                  <a:srgbClr val="343129"/>
                </a:solidFill>
                <a:latin typeface="Canva Sans Bold"/>
                <a:ea typeface="Canva Sans Bold"/>
                <a:cs typeface="Canva Sans Bold"/>
                <a:sym typeface="Canva Sans Bold"/>
              </a:rPr>
              <a:t> orang lain</a:t>
            </a:r>
          </a:p>
        </p:txBody>
      </p:sp>
      <p:sp>
        <p:nvSpPr>
          <p:cNvPr id="11" name="TextBox 11"/>
          <p:cNvSpPr txBox="1"/>
          <p:nvPr/>
        </p:nvSpPr>
        <p:spPr>
          <a:xfrm>
            <a:off x="7391400" y="7277665"/>
            <a:ext cx="5356593" cy="887095"/>
          </a:xfrm>
          <a:prstGeom prst="rect">
            <a:avLst/>
          </a:prstGeom>
        </p:spPr>
        <p:txBody>
          <a:bodyPr wrap="square" lIns="0" tIns="0" rIns="0" bIns="0" rtlCol="0" anchor="t">
            <a:spAutoFit/>
          </a:bodyPr>
          <a:lstStyle/>
          <a:p>
            <a:pPr algn="ctr">
              <a:lnSpc>
                <a:spcPts val="7279"/>
              </a:lnSpc>
            </a:pPr>
            <a:r>
              <a:rPr lang="en-US" sz="5199" b="1" dirty="0">
                <a:solidFill>
                  <a:srgbClr val="343129"/>
                </a:solidFill>
                <a:latin typeface="Canva Sans Bold"/>
                <a:ea typeface="Canva Sans Bold"/>
                <a:cs typeface="Canva Sans Bold"/>
                <a:sym typeface="Canva Sans Bold"/>
              </a:rPr>
              <a:t>Kurang Bahagia</a:t>
            </a:r>
          </a:p>
        </p:txBody>
      </p:sp>
      <p:sp>
        <p:nvSpPr>
          <p:cNvPr id="12" name="TextBox 12"/>
          <p:cNvSpPr txBox="1"/>
          <p:nvPr/>
        </p:nvSpPr>
        <p:spPr>
          <a:xfrm>
            <a:off x="7508928" y="8599242"/>
            <a:ext cx="9122406" cy="887095"/>
          </a:xfrm>
          <a:prstGeom prst="rect">
            <a:avLst/>
          </a:prstGeom>
        </p:spPr>
        <p:txBody>
          <a:bodyPr lIns="0" tIns="0" rIns="0" bIns="0" rtlCol="0" anchor="t">
            <a:spAutoFit/>
          </a:bodyPr>
          <a:lstStyle/>
          <a:p>
            <a:pPr algn="ctr">
              <a:lnSpc>
                <a:spcPts val="7279"/>
              </a:lnSpc>
            </a:pPr>
            <a:r>
              <a:rPr lang="en-US" sz="5199" b="1" dirty="0" err="1">
                <a:solidFill>
                  <a:srgbClr val="343129"/>
                </a:solidFill>
                <a:latin typeface="Canva Sans Bold"/>
                <a:ea typeface="Canva Sans Bold"/>
                <a:cs typeface="Canva Sans Bold"/>
                <a:sym typeface="Canva Sans Bold"/>
              </a:rPr>
              <a:t>Nafsu</a:t>
            </a:r>
            <a:r>
              <a:rPr lang="en-US" sz="5199" b="1" dirty="0">
                <a:solidFill>
                  <a:srgbClr val="343129"/>
                </a:solidFill>
                <a:latin typeface="Canva Sans Bold"/>
                <a:ea typeface="Canva Sans Bold"/>
                <a:cs typeface="Canva Sans Bold"/>
                <a:sym typeface="Canva Sans Bold"/>
              </a:rPr>
              <a:t> </a:t>
            </a:r>
            <a:r>
              <a:rPr lang="en-US" sz="5199" b="1" dirty="0" err="1">
                <a:solidFill>
                  <a:srgbClr val="343129"/>
                </a:solidFill>
                <a:latin typeface="Canva Sans Bold"/>
                <a:ea typeface="Canva Sans Bold"/>
                <a:cs typeface="Canva Sans Bold"/>
                <a:sym typeface="Canva Sans Bold"/>
              </a:rPr>
              <a:t>akan</a:t>
            </a:r>
            <a:r>
              <a:rPr lang="en-US" sz="5199" b="1" dirty="0">
                <a:solidFill>
                  <a:srgbClr val="343129"/>
                </a:solidFill>
                <a:latin typeface="Canva Sans Bold"/>
                <a:ea typeface="Canva Sans Bold"/>
                <a:cs typeface="Canva Sans Bold"/>
                <a:sym typeface="Canva Sans Bold"/>
              </a:rPr>
              <a:t> </a:t>
            </a:r>
            <a:r>
              <a:rPr lang="en-US" sz="5199" b="1" dirty="0" err="1">
                <a:solidFill>
                  <a:srgbClr val="343129"/>
                </a:solidFill>
                <a:latin typeface="Canva Sans Bold"/>
                <a:ea typeface="Canva Sans Bold"/>
                <a:cs typeface="Canva Sans Bold"/>
                <a:sym typeface="Canva Sans Bold"/>
              </a:rPr>
              <a:t>keindahan</a:t>
            </a:r>
            <a:r>
              <a:rPr lang="en-US" sz="5199" b="1" dirty="0">
                <a:solidFill>
                  <a:srgbClr val="343129"/>
                </a:solidFill>
                <a:latin typeface="Canva Sans Bold"/>
                <a:ea typeface="Canva Sans Bold"/>
                <a:cs typeface="Canva Sans Bold"/>
                <a:sym typeface="Canva Sans Bold"/>
              </a:rPr>
              <a:t> dunia</a:t>
            </a: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6333614" y="592982"/>
            <a:ext cx="2714894" cy="2714894"/>
          </a:xfrm>
          <a:custGeom>
            <a:avLst/>
            <a:gdLst/>
            <a:ahLst/>
            <a:cxnLst/>
            <a:rect l="l" t="t" r="r" b="b"/>
            <a:pathLst>
              <a:path w="2714894" h="2714894">
                <a:moveTo>
                  <a:pt x="0" y="0"/>
                </a:moveTo>
                <a:lnTo>
                  <a:pt x="2714893" y="0"/>
                </a:lnTo>
                <a:lnTo>
                  <a:pt x="2714893" y="2714894"/>
                </a:lnTo>
                <a:lnTo>
                  <a:pt x="0" y="27148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028700" y="697757"/>
            <a:ext cx="8924694" cy="1724025"/>
          </a:xfrm>
          <a:prstGeom prst="rect">
            <a:avLst/>
          </a:prstGeom>
        </p:spPr>
        <p:txBody>
          <a:bodyPr lIns="0" tIns="0" rIns="0" bIns="0" rtlCol="0" anchor="t">
            <a:spAutoFit/>
          </a:bodyPr>
          <a:lstStyle/>
          <a:p>
            <a:pPr marL="0" lvl="1" indent="0" algn="l">
              <a:lnSpc>
                <a:spcPts val="10800"/>
              </a:lnSpc>
              <a:spcBef>
                <a:spcPct val="0"/>
              </a:spcBef>
            </a:pPr>
            <a:r>
              <a:rPr lang="en-US" sz="12000" b="1" spc="-300">
                <a:solidFill>
                  <a:srgbClr val="343129"/>
                </a:solidFill>
                <a:latin typeface="Times New Roman MT Condensed Bold"/>
                <a:ea typeface="Times New Roman MT Condensed Bold"/>
                <a:cs typeface="Times New Roman MT Condensed Bold"/>
                <a:sym typeface="Times New Roman MT Condensed Bold"/>
              </a:rPr>
              <a:t>W</a:t>
            </a:r>
            <a:r>
              <a:rPr lang="en-US" sz="12000" b="1" u="none" strike="noStrike" spc="-300">
                <a:solidFill>
                  <a:srgbClr val="343129"/>
                </a:solidFill>
                <a:latin typeface="Times New Roman MT Condensed Bold"/>
                <a:ea typeface="Times New Roman MT Condensed Bold"/>
                <a:cs typeface="Times New Roman MT Condensed Bold"/>
                <a:sym typeface="Times New Roman MT Condensed Bold"/>
              </a:rPr>
              <a:t>ahyu 2:7</a:t>
            </a:r>
          </a:p>
        </p:txBody>
      </p:sp>
      <p:grpSp>
        <p:nvGrpSpPr>
          <p:cNvPr id="5" name="Group 5"/>
          <p:cNvGrpSpPr/>
          <p:nvPr/>
        </p:nvGrpSpPr>
        <p:grpSpPr>
          <a:xfrm>
            <a:off x="10507405" y="0"/>
            <a:ext cx="7780595" cy="10302681"/>
            <a:chOff x="0" y="0"/>
            <a:chExt cx="10374127" cy="13736908"/>
          </a:xfrm>
        </p:grpSpPr>
        <p:pic>
          <p:nvPicPr>
            <p:cNvPr id="6" name="Picture 6"/>
            <p:cNvPicPr>
              <a:picLocks noChangeAspect="1"/>
            </p:cNvPicPr>
            <p:nvPr/>
          </p:nvPicPr>
          <p:blipFill>
            <a:blip r:embed="rId5"/>
            <a:srcRect t="5889" b="5889"/>
            <a:stretch>
              <a:fillRect/>
            </a:stretch>
          </p:blipFill>
          <p:spPr>
            <a:xfrm>
              <a:off x="0" y="0"/>
              <a:ext cx="10374127" cy="13736908"/>
            </a:xfrm>
            <a:prstGeom prst="rect">
              <a:avLst/>
            </a:prstGeom>
          </p:spPr>
        </p:pic>
      </p:grpSp>
      <p:sp>
        <p:nvSpPr>
          <p:cNvPr id="7" name="TextBox 7"/>
          <p:cNvSpPr txBox="1"/>
          <p:nvPr/>
        </p:nvSpPr>
        <p:spPr>
          <a:xfrm>
            <a:off x="157604" y="2567824"/>
            <a:ext cx="9795790" cy="7424068"/>
          </a:xfrm>
          <a:prstGeom prst="rect">
            <a:avLst/>
          </a:prstGeom>
        </p:spPr>
        <p:txBody>
          <a:bodyPr lIns="0" tIns="0" rIns="0" bIns="0" rtlCol="0" anchor="t">
            <a:spAutoFit/>
          </a:bodyPr>
          <a:lstStyle/>
          <a:p>
            <a:pPr algn="l">
              <a:lnSpc>
                <a:spcPts val="6599"/>
              </a:lnSpc>
            </a:pPr>
            <a:r>
              <a:rPr lang="en-US" sz="4713" b="1">
                <a:solidFill>
                  <a:srgbClr val="343129"/>
                </a:solidFill>
                <a:latin typeface="Canva Sans Bold"/>
                <a:ea typeface="Canva Sans Bold"/>
                <a:cs typeface="Canva Sans Bold"/>
                <a:sym typeface="Canva Sans Bold"/>
              </a:rPr>
              <a:t>Siapa bertelinga, hendaklah ia mendengarkan apa yang dikatakan Roh kepada jemaat-jemaat: </a:t>
            </a:r>
          </a:p>
          <a:p>
            <a:pPr algn="l">
              <a:lnSpc>
                <a:spcPts val="6599"/>
              </a:lnSpc>
            </a:pPr>
            <a:endParaRPr lang="en-US" sz="4713" b="1">
              <a:solidFill>
                <a:srgbClr val="343129"/>
              </a:solidFill>
              <a:latin typeface="Canva Sans Bold"/>
              <a:ea typeface="Canva Sans Bold"/>
              <a:cs typeface="Canva Sans Bold"/>
              <a:sym typeface="Canva Sans Bold"/>
            </a:endParaRPr>
          </a:p>
          <a:p>
            <a:pPr algn="l">
              <a:lnSpc>
                <a:spcPts val="6599"/>
              </a:lnSpc>
            </a:pPr>
            <a:r>
              <a:rPr lang="en-US" sz="4713" b="1">
                <a:solidFill>
                  <a:srgbClr val="343129"/>
                </a:solidFill>
                <a:latin typeface="Canva Sans Bold"/>
                <a:ea typeface="Canva Sans Bold"/>
                <a:cs typeface="Canva Sans Bold"/>
                <a:sym typeface="Canva Sans Bold"/>
              </a:rPr>
              <a:t>Barangsiapa menang, dia akan Kuberi makan dari pohon kehidupan yang ada di Taman Firdaus Allah</a:t>
            </a: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7070114" y="6556210"/>
            <a:ext cx="3331475" cy="3331475"/>
          </a:xfrm>
          <a:custGeom>
            <a:avLst/>
            <a:gdLst/>
            <a:ahLst/>
            <a:cxnLst/>
            <a:rect l="l" t="t" r="r" b="b"/>
            <a:pathLst>
              <a:path w="3331475" h="3331475">
                <a:moveTo>
                  <a:pt x="0" y="0"/>
                </a:moveTo>
                <a:lnTo>
                  <a:pt x="3331476" y="0"/>
                </a:lnTo>
                <a:lnTo>
                  <a:pt x="3331476" y="3331475"/>
                </a:lnTo>
                <a:lnTo>
                  <a:pt x="0" y="333147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1767581" y="1384146"/>
            <a:ext cx="7281427" cy="7327183"/>
            <a:chOff x="0" y="0"/>
            <a:chExt cx="9708569" cy="9769578"/>
          </a:xfrm>
        </p:grpSpPr>
        <p:pic>
          <p:nvPicPr>
            <p:cNvPr id="5" name="Picture 5"/>
            <p:cNvPicPr>
              <a:picLocks noChangeAspect="1"/>
            </p:cNvPicPr>
            <p:nvPr/>
          </p:nvPicPr>
          <p:blipFill>
            <a:blip r:embed="rId5"/>
            <a:srcRect l="16844" r="16844"/>
            <a:stretch>
              <a:fillRect/>
            </a:stretch>
          </p:blipFill>
          <p:spPr>
            <a:xfrm>
              <a:off x="0" y="0"/>
              <a:ext cx="9708569" cy="9769578"/>
            </a:xfrm>
            <a:prstGeom prst="rect">
              <a:avLst/>
            </a:prstGeom>
          </p:spPr>
        </p:pic>
      </p:grpSp>
      <p:grpSp>
        <p:nvGrpSpPr>
          <p:cNvPr id="6" name="Group 6"/>
          <p:cNvGrpSpPr/>
          <p:nvPr/>
        </p:nvGrpSpPr>
        <p:grpSpPr>
          <a:xfrm>
            <a:off x="9366831" y="1479908"/>
            <a:ext cx="3261931" cy="4168582"/>
            <a:chOff x="0" y="0"/>
            <a:chExt cx="4349242" cy="5558109"/>
          </a:xfrm>
        </p:grpSpPr>
        <p:pic>
          <p:nvPicPr>
            <p:cNvPr id="7" name="Picture 7"/>
            <p:cNvPicPr>
              <a:picLocks noChangeAspect="1"/>
            </p:cNvPicPr>
            <p:nvPr/>
          </p:nvPicPr>
          <p:blipFill>
            <a:blip r:embed="rId6"/>
            <a:srcRect t="1997" b="1997"/>
            <a:stretch>
              <a:fillRect/>
            </a:stretch>
          </p:blipFill>
          <p:spPr>
            <a:xfrm>
              <a:off x="0" y="0"/>
              <a:ext cx="4349242" cy="5558109"/>
            </a:xfrm>
            <a:prstGeom prst="rect">
              <a:avLst/>
            </a:prstGeom>
          </p:spPr>
        </p:pic>
      </p:grpSp>
      <p:grpSp>
        <p:nvGrpSpPr>
          <p:cNvPr id="8" name="Group 8"/>
          <p:cNvGrpSpPr/>
          <p:nvPr/>
        </p:nvGrpSpPr>
        <p:grpSpPr>
          <a:xfrm>
            <a:off x="12913002" y="1479908"/>
            <a:ext cx="3546171" cy="4168582"/>
            <a:chOff x="0" y="0"/>
            <a:chExt cx="4728229" cy="5558109"/>
          </a:xfrm>
        </p:grpSpPr>
        <p:pic>
          <p:nvPicPr>
            <p:cNvPr id="9" name="Picture 9"/>
            <p:cNvPicPr>
              <a:picLocks noChangeAspect="1"/>
            </p:cNvPicPr>
            <p:nvPr/>
          </p:nvPicPr>
          <p:blipFill>
            <a:blip r:embed="rId7"/>
            <a:srcRect l="23079" r="23079"/>
            <a:stretch>
              <a:fillRect/>
            </a:stretch>
          </p:blipFill>
          <p:spPr>
            <a:xfrm>
              <a:off x="0" y="0"/>
              <a:ext cx="4728229" cy="5558109"/>
            </a:xfrm>
            <a:prstGeom prst="rect">
              <a:avLst/>
            </a:prstGeom>
          </p:spPr>
        </p:pic>
      </p:grpSp>
      <p:grpSp>
        <p:nvGrpSpPr>
          <p:cNvPr id="10" name="Group 10"/>
          <p:cNvGrpSpPr/>
          <p:nvPr/>
        </p:nvGrpSpPr>
        <p:grpSpPr>
          <a:xfrm>
            <a:off x="9366831" y="5878830"/>
            <a:ext cx="7092343" cy="2928261"/>
            <a:chOff x="0" y="0"/>
            <a:chExt cx="9456457" cy="3904348"/>
          </a:xfrm>
        </p:grpSpPr>
        <p:pic>
          <p:nvPicPr>
            <p:cNvPr id="11" name="Picture 11"/>
            <p:cNvPicPr>
              <a:picLocks noChangeAspect="1"/>
            </p:cNvPicPr>
            <p:nvPr/>
          </p:nvPicPr>
          <p:blipFill>
            <a:blip r:embed="rId8"/>
            <a:srcRect t="19014" b="19014"/>
            <a:stretch>
              <a:fillRect/>
            </a:stretch>
          </p:blipFill>
          <p:spPr>
            <a:xfrm>
              <a:off x="0" y="0"/>
              <a:ext cx="9456457" cy="3904348"/>
            </a:xfrm>
            <a:prstGeom prst="rect">
              <a:avLst/>
            </a:prstGeom>
          </p:spPr>
        </p:pic>
      </p:grpSp>
      <p:sp>
        <p:nvSpPr>
          <p:cNvPr id="12" name="AutoShape 12"/>
          <p:cNvSpPr/>
          <p:nvPr/>
        </p:nvSpPr>
        <p:spPr>
          <a:xfrm flipH="1" flipV="1">
            <a:off x="1028700" y="0"/>
            <a:ext cx="0" cy="10287000"/>
          </a:xfrm>
          <a:prstGeom prst="line">
            <a:avLst/>
          </a:prstGeom>
          <a:ln w="9525" cap="flat">
            <a:solidFill>
              <a:srgbClr val="000000"/>
            </a:solidFill>
            <a:prstDash val="solid"/>
            <a:headEnd type="none" w="sm" len="sm"/>
            <a:tailEnd type="none" w="sm" len="sm"/>
          </a:ln>
        </p:spPr>
      </p:sp>
      <p:sp>
        <p:nvSpPr>
          <p:cNvPr id="14" name="Rectangle: Rounded Corners 13">
            <a:extLst>
              <a:ext uri="{FF2B5EF4-FFF2-40B4-BE49-F238E27FC236}">
                <a16:creationId xmlns:a16="http://schemas.microsoft.com/office/drawing/2014/main" id="{3A41D233-2ADB-4B33-9B42-F4A992EF1FBF}"/>
              </a:ext>
            </a:extLst>
          </p:cNvPr>
          <p:cNvSpPr/>
          <p:nvPr/>
        </p:nvSpPr>
        <p:spPr>
          <a:xfrm>
            <a:off x="3733800" y="5479515"/>
            <a:ext cx="9525000" cy="1266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3"/>
          <p:cNvSpPr txBox="1"/>
          <p:nvPr/>
        </p:nvSpPr>
        <p:spPr>
          <a:xfrm>
            <a:off x="3597584" y="5329738"/>
            <a:ext cx="9797431" cy="1566544"/>
          </a:xfrm>
          <a:prstGeom prst="rect">
            <a:avLst/>
          </a:prstGeom>
          <a:solidFill>
            <a:srgbClr val="FFFF00"/>
          </a:solidFill>
          <a:ln>
            <a:solidFill>
              <a:srgbClr val="FFFF00"/>
            </a:solidFill>
          </a:ln>
        </p:spPr>
        <p:txBody>
          <a:bodyPr wrap="square" lIns="0" tIns="0" rIns="0" bIns="0" rtlCol="0" anchor="t">
            <a:spAutoFit/>
          </a:bodyPr>
          <a:lstStyle/>
          <a:p>
            <a:pPr algn="ctr">
              <a:lnSpc>
                <a:spcPts val="12880"/>
              </a:lnSpc>
            </a:pPr>
            <a:r>
              <a:rPr lang="en-US" sz="9200" b="1" dirty="0">
                <a:ln w="38100">
                  <a:solidFill>
                    <a:schemeClr val="accent2"/>
                  </a:solidFill>
                  <a:prstDash val="solid"/>
                </a:ln>
                <a:solidFill>
                  <a:srgbClr val="FFFFFF"/>
                </a:solidFill>
                <a:effectLst>
                  <a:outerShdw dist="38100" dir="2700000" algn="tl" rotWithShape="0">
                    <a:schemeClr val="accent2"/>
                  </a:outerShdw>
                </a:effectLst>
                <a:latin typeface="Canva Sans Bold"/>
                <a:ea typeface="Canva Sans Bold"/>
                <a:cs typeface="Canva Sans Bold"/>
                <a:sym typeface="Canva Sans Bold"/>
              </a:rPr>
              <a:t>GOD BLESS YOU</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401</Words>
  <Application>Microsoft Office PowerPoint</Application>
  <PresentationFormat>Custom</PresentationFormat>
  <Paragraphs>59</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Times New Roman MT Condensed Bold</vt:lpstr>
      <vt:lpstr>Calibri</vt:lpstr>
      <vt:lpstr>Source Sans Pro</vt:lpstr>
      <vt:lpstr>Arial</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Red Simple Sunday Sermon Church Presentation</dc:title>
  <cp:lastModifiedBy>user</cp:lastModifiedBy>
  <cp:revision>5</cp:revision>
  <dcterms:created xsi:type="dcterms:W3CDTF">2006-08-16T00:00:00Z</dcterms:created>
  <dcterms:modified xsi:type="dcterms:W3CDTF">2026-06-14T06:19:28Z</dcterms:modified>
  <dc:identifier>DAHMgpJK0PU</dc:identifier>
</cp:coreProperties>
</file>